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454"/>
    <a:srgbClr val="3F645F"/>
    <a:srgbClr val="D2DBD9"/>
    <a:srgbClr val="F389B0"/>
    <a:srgbClr val="D2DAD8"/>
    <a:srgbClr val="9EABCA"/>
    <a:srgbClr val="014681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723"/>
  </p:normalViewPr>
  <p:slideViewPr>
    <p:cSldViewPr snapToGrid="0" snapToObjects="1">
      <p:cViewPr varScale="1">
        <p:scale>
          <a:sx n="97" d="100"/>
          <a:sy n="97" d="100"/>
        </p:scale>
        <p:origin x="25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arlson\Box%20Sync\Tele-ophthalmology\Monthly%20Referral%20Data%20and%20Graphs\Teleophthalmology%20Referral%20Graphs_updated%20month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srgbClr val="235454"/>
                </a:solidFill>
              </a:rPr>
              <a:t>Let’s kick off</a:t>
            </a:r>
            <a:r>
              <a:rPr lang="en-US" b="1" baseline="0" dirty="0" smtClean="0">
                <a:solidFill>
                  <a:srgbClr val="235454"/>
                </a:solidFill>
              </a:rPr>
              <a:t> the New Year with more referrals!</a:t>
            </a:r>
            <a:endParaRPr lang="en-US" b="1" dirty="0">
              <a:solidFill>
                <a:srgbClr val="235454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697765404561137E-2"/>
          <c:y val="0.18212124526100903"/>
          <c:w val="0.88686021715704322"/>
          <c:h val="0.57468029421510403"/>
        </c:manualLayout>
      </c:layout>
      <c:lineChart>
        <c:grouping val="standard"/>
        <c:varyColors val="0"/>
        <c:ser>
          <c:idx val="0"/>
          <c:order val="0"/>
          <c:tx>
            <c:strRef>
              <c:f>Graph!$B$82</c:f>
              <c:strCache>
                <c:ptCount val="1"/>
                <c:pt idx="0">
                  <c:v>Referrals</c:v>
                </c:pt>
              </c:strCache>
            </c:strRef>
          </c:tx>
          <c:spPr>
            <a:ln w="28575" cap="rnd">
              <a:solidFill>
                <a:srgbClr val="235454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638-4BE0-85E1-CD2CF4826B8C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38-4BE0-85E1-CD2CF4826B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Graph!$A$89:$A$95</c:f>
              <c:numCache>
                <c:formatCode>d\-mmm</c:formatCode>
                <c:ptCount val="7"/>
                <c:pt idx="0" formatCode="[$-409]mmmm\-yy;@">
                  <c:v>42933</c:v>
                </c:pt>
                <c:pt idx="1">
                  <c:v>42964</c:v>
                </c:pt>
                <c:pt idx="2">
                  <c:v>42995</c:v>
                </c:pt>
                <c:pt idx="3">
                  <c:v>43025</c:v>
                </c:pt>
                <c:pt idx="4">
                  <c:v>43056</c:v>
                </c:pt>
                <c:pt idx="5" formatCode="mmm\-yy">
                  <c:v>43070</c:v>
                </c:pt>
                <c:pt idx="6">
                  <c:v>43118</c:v>
                </c:pt>
              </c:numCache>
            </c:numRef>
          </c:cat>
          <c:val>
            <c:numRef>
              <c:f>Graph!$B$89:$B$95</c:f>
              <c:numCache>
                <c:formatCode>General</c:formatCode>
                <c:ptCount val="7"/>
                <c:pt idx="0">
                  <c:v>13</c:v>
                </c:pt>
                <c:pt idx="1">
                  <c:v>13</c:v>
                </c:pt>
                <c:pt idx="2">
                  <c:v>16</c:v>
                </c:pt>
                <c:pt idx="3">
                  <c:v>9</c:v>
                </c:pt>
                <c:pt idx="4">
                  <c:v>10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38-4BE0-85E1-CD2CF4826B8C}"/>
            </c:ext>
          </c:extLst>
        </c:ser>
        <c:ser>
          <c:idx val="1"/>
          <c:order val="1"/>
          <c:tx>
            <c:strRef>
              <c:f>Graph!$C$82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Graph!$A$89:$A$95</c:f>
              <c:numCache>
                <c:formatCode>d\-mmm</c:formatCode>
                <c:ptCount val="7"/>
                <c:pt idx="0" formatCode="[$-409]mmmm\-yy;@">
                  <c:v>42933</c:v>
                </c:pt>
                <c:pt idx="1">
                  <c:v>42964</c:v>
                </c:pt>
                <c:pt idx="2">
                  <c:v>42995</c:v>
                </c:pt>
                <c:pt idx="3">
                  <c:v>43025</c:v>
                </c:pt>
                <c:pt idx="4">
                  <c:v>43056</c:v>
                </c:pt>
                <c:pt idx="5" formatCode="mmm\-yy">
                  <c:v>43070</c:v>
                </c:pt>
                <c:pt idx="6">
                  <c:v>43118</c:v>
                </c:pt>
              </c:numCache>
            </c:numRef>
          </c:cat>
          <c:val>
            <c:numRef>
              <c:f>Graph!$C$89:$C$95</c:f>
              <c:numCache>
                <c:formatCode>General</c:formatCode>
                <c:ptCount val="7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38-4BE0-85E1-CD2CF4826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0656688"/>
        <c:axId val="610659440"/>
      </c:lineChart>
      <c:dateAx>
        <c:axId val="610656688"/>
        <c:scaling>
          <c:orientation val="minMax"/>
        </c:scaling>
        <c:delete val="0"/>
        <c:axPos val="b"/>
        <c:numFmt formatCode="[$-409]m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9440"/>
        <c:crosses val="autoZero"/>
        <c:auto val="1"/>
        <c:lblOffset val="100"/>
        <c:baseTimeUnit val="months"/>
      </c:dateAx>
      <c:valAx>
        <c:axId val="61065944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rgbClr val="235454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CC2D81-A236-D542-B5B1-7181ECA7C281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35256-F3EF-064E-9632-5B576FC8B2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35256-F3EF-064E-9632-5B576FC8B2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3F43-7C50-8844-9F87-D87BF9135FAD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https://media.licdn.com/mpr/mpr/shrink_200_200/AAEAAQAAAAAAAAc_AAAAJDBiOTQ4ZWYyLTQ5MTEtNDBhNS1iNmZmLTJlNmQ4ZmViZDZiMw.png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191422"/>
              </p:ext>
            </p:extLst>
          </p:nvPr>
        </p:nvGraphicFramePr>
        <p:xfrm>
          <a:off x="464507" y="5505651"/>
          <a:ext cx="338437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293915" y="1215744"/>
            <a:ext cx="6270170" cy="769441"/>
          </a:xfrm>
          <a:prstGeom prst="rect">
            <a:avLst/>
          </a:prstGeom>
          <a:noFill/>
          <a:ln w="12700" cmpd="thinThick">
            <a:noFill/>
            <a:prstDash val="solid"/>
            <a:beve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kern="1400" cap="all" dirty="0">
                <a:solidFill>
                  <a:srgbClr val="235454"/>
                </a:solidFill>
                <a:effectLst/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Diabetes Quality Care Team</a:t>
            </a:r>
          </a:p>
          <a:p>
            <a:pPr algn="ctr">
              <a:spcBef>
                <a:spcPts val="600"/>
              </a:spcBef>
            </a:pPr>
            <a:endParaRPr lang="en-US" sz="1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  <a:p>
            <a:pPr algn="ctr"/>
            <a:r>
              <a:rPr lang="en-US" sz="1400" b="1" kern="1400" cap="all" dirty="0" smtClean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February 2018 </a:t>
            </a:r>
            <a:r>
              <a:rPr lang="en-US" sz="1400" b="1" kern="1400" cap="all" dirty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NEWSLETTER</a:t>
            </a:r>
            <a:endParaRPr lang="en-US" sz="14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</p:txBody>
      </p:sp>
      <p:sp>
        <p:nvSpPr>
          <p:cNvPr id="9" name="Text Box 1" descr="Text box sidebar"/>
          <p:cNvSpPr txBox="1"/>
          <p:nvPr/>
        </p:nvSpPr>
        <p:spPr>
          <a:xfrm>
            <a:off x="3848878" y="5505651"/>
            <a:ext cx="2654862" cy="27432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marR="182880" algn="ctr">
              <a:spcBef>
                <a:spcPts val="0"/>
              </a:spcBef>
            </a:pPr>
            <a:endParaRPr lang="en-US" sz="1400" kern="100" cap="all" dirty="0">
              <a:solidFill>
                <a:srgbClr val="FFFFFF"/>
              </a:solidFill>
              <a:latin typeface="Calibri Light" charset="0"/>
              <a:ea typeface="Yu Gothic Light" charset="-128"/>
              <a:cs typeface="Times New Roman" charset="0"/>
            </a:endParaRPr>
          </a:p>
          <a:p>
            <a:pPr marL="182880" marR="182880" algn="ctr">
              <a:spcBef>
                <a:spcPts val="0"/>
              </a:spcBef>
            </a:pPr>
            <a:r>
              <a:rPr lang="en-US" sz="1300" b="1" u="sng" kern="100" cap="all" dirty="0" smtClean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Top </a:t>
            </a:r>
            <a:r>
              <a:rPr lang="en-US" sz="1300" b="1" u="sng" kern="10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REFERRERS* </a:t>
            </a:r>
          </a:p>
          <a:p>
            <a:pPr marL="182880" marR="182880" algn="ctr">
              <a:spcBef>
                <a:spcPts val="0"/>
              </a:spcBef>
            </a:pPr>
            <a:r>
              <a:rPr lang="en-US" sz="1300" b="1" kern="100" cap="all" dirty="0" err="1" smtClean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january</a:t>
            </a:r>
            <a:endParaRPr lang="en-US" sz="1300" b="1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461963" marR="182880" lvl="1" indent="-228600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200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C. Custer, D. Hoffman (Tie</a:t>
            </a:r>
            <a:r>
              <a:rPr lang="en-US" sz="1100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)</a:t>
            </a:r>
            <a:endParaRPr lang="en-US" sz="1200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461963" marR="182880" lvl="1" indent="-228600">
              <a:lnSpc>
                <a:spcPct val="13000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US" sz="1200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K. Butterfield, B. Ingraham (</a:t>
            </a:r>
            <a:r>
              <a:rPr lang="en-US" sz="1100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Tie)</a:t>
            </a:r>
            <a:endParaRPr lang="en-US" sz="1200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344488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1200" b="1" i="1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One </a:t>
            </a:r>
            <a:r>
              <a:rPr lang="en-US" sz="1200" b="1" i="1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in </a:t>
            </a:r>
            <a:r>
              <a:rPr lang="en-US" sz="1200" b="1" i="1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six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providers referred at least 1 patient last month</a:t>
            </a:r>
            <a:r>
              <a:rPr lang="en-US" sz="1200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!</a:t>
            </a:r>
          </a:p>
          <a:p>
            <a:pPr marL="344488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900" kern="100" dirty="0" smtClean="0">
                <a:solidFill>
                  <a:srgbClr val="404040"/>
                </a:solidFill>
                <a:latin typeface="Helvetica" charset="0"/>
                <a:ea typeface="Helvetica" charset="0"/>
                <a:cs typeface="Helvetica" charset="0"/>
              </a:rPr>
              <a:t>*</a:t>
            </a:r>
            <a:r>
              <a:rPr lang="en-US" sz="900" kern="100" dirty="0">
                <a:solidFill>
                  <a:srgbClr val="404040"/>
                </a:solidFill>
                <a:latin typeface="Helvetica" charset="0"/>
                <a:ea typeface="Helvetica" charset="0"/>
                <a:cs typeface="Helvetica" charset="0"/>
              </a:rPr>
              <a:t>Based on patient completion of teleophthalmology referrals</a:t>
            </a:r>
          </a:p>
          <a:p>
            <a:pPr marL="0" marR="0">
              <a:spcBef>
                <a:spcPts val="600"/>
              </a:spcBef>
              <a:spcAft>
                <a:spcPts val="0"/>
              </a:spcAft>
            </a:pPr>
            <a:endParaRPr lang="en-US" sz="900" i="1" kern="100" dirty="0">
              <a:solidFill>
                <a:srgbClr val="595959"/>
              </a:solidFill>
              <a:effectLst/>
              <a:ea typeface="Calibri" charset="0"/>
              <a:cs typeface="Times New Roman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" y="476636"/>
            <a:ext cx="1648785" cy="575766"/>
          </a:xfrm>
          <a:prstGeom prst="rect">
            <a:avLst/>
          </a:prstGeom>
        </p:spPr>
      </p:pic>
      <p:pic>
        <p:nvPicPr>
          <p:cNvPr id="16" name="Picture 15" descr="https://media.licdn.com/mpr/mpr/shrink_200_200/AAEAAQAAAAAAAAc_AAAAJDBiOTQ4ZWYyLTQ5MTEtNDBhNS1iNmZmLTJlNmQ4ZmViZDZiMw.png"/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5225"/>
          <a:stretch>
            <a:fillRect/>
          </a:stretch>
        </p:blipFill>
        <p:spPr bwMode="auto">
          <a:xfrm>
            <a:off x="5417102" y="415164"/>
            <a:ext cx="961600" cy="6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435103" y="1995550"/>
            <a:ext cx="3819263" cy="2518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0" cap="all" dirty="0" smtClean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We    love  </a:t>
            </a:r>
            <a:r>
              <a:rPr lang="en-US" sz="1600" b="1" kern="0" cap="all" dirty="0" err="1" smtClean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teleophthalmology</a:t>
            </a:r>
            <a:r>
              <a:rPr lang="en-US" sz="1600" b="1" kern="0" cap="all" dirty="0" smtClean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!</a:t>
            </a:r>
            <a:endParaRPr lang="en-US" sz="2000" b="1" kern="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endParaRPr lang="en-US" sz="1100" dirty="0" smtClean="0"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H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ighlights 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from this 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month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: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Presentations at Provider and Patient Care Staff </a:t>
            </a:r>
            <a:r>
              <a:rPr lang="en-US" sz="1200" dirty="0" err="1" smtClean="0">
                <a:latin typeface="Helvetica" charset="0"/>
                <a:ea typeface="Helvetica" charset="0"/>
                <a:cs typeface="Helvetica" charset="0"/>
              </a:rPr>
              <a:t>Mtgs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: Wed, Feb 28</a:t>
            </a:r>
            <a:r>
              <a:rPr lang="en-US" sz="1200" baseline="30000" dirty="0" smtClean="0">
                <a:latin typeface="Helvetica" charset="0"/>
                <a:ea typeface="Helvetica" charset="0"/>
                <a:cs typeface="Helvetica" charset="0"/>
              </a:rPr>
              <a:t>th</a:t>
            </a:r>
            <a:endParaRPr lang="en-US" sz="1200" dirty="0" smtClean="0">
              <a:latin typeface="Helvetica" charset="0"/>
              <a:ea typeface="Helvetica" charset="0"/>
              <a:cs typeface="Helvetica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Next Diabetes Patient Advisory Council </a:t>
            </a:r>
            <a:r>
              <a:rPr lang="en-US" sz="1200" dirty="0" err="1" smtClean="0">
                <a:latin typeface="Helvetica" charset="0"/>
                <a:ea typeface="Helvetica" charset="0"/>
                <a:cs typeface="Helvetica" charset="0"/>
              </a:rPr>
              <a:t>Mtg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:</a:t>
            </a:r>
          </a:p>
          <a:p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    Mon, March 12</a:t>
            </a:r>
            <a:r>
              <a:rPr lang="en-US" sz="1200" baseline="30000" dirty="0" smtClean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Reminder - 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N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o DQCT Workflow Team meeting:</a:t>
            </a:r>
          </a:p>
          <a:p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    Fri, Feb 16</a:t>
            </a:r>
            <a:r>
              <a:rPr lang="en-US" sz="1200" baseline="30000" dirty="0" smtClean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</a:p>
          <a:p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  <a:p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394D81-747A-4338-8B48-599A4C510DAD}"/>
              </a:ext>
            </a:extLst>
          </p:cNvPr>
          <p:cNvCxnSpPr/>
          <p:nvPr/>
        </p:nvCxnSpPr>
        <p:spPr>
          <a:xfrm>
            <a:off x="464507" y="1215770"/>
            <a:ext cx="5943600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CFB3D-73E2-464D-B3E9-3D36FBE647F2}"/>
              </a:ext>
            </a:extLst>
          </p:cNvPr>
          <p:cNvCxnSpPr/>
          <p:nvPr/>
        </p:nvCxnSpPr>
        <p:spPr>
          <a:xfrm>
            <a:off x="464507" y="1964024"/>
            <a:ext cx="5943600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0FD5C3-686F-471E-90DA-5DC85C1D4269}"/>
              </a:ext>
            </a:extLst>
          </p:cNvPr>
          <p:cNvCxnSpPr/>
          <p:nvPr/>
        </p:nvCxnSpPr>
        <p:spPr>
          <a:xfrm>
            <a:off x="464507" y="1690540"/>
            <a:ext cx="5943600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467195" y="4305829"/>
            <a:ext cx="5943600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0246" y="4356307"/>
            <a:ext cx="6116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Patient story</a:t>
            </a:r>
          </a:p>
          <a:p>
            <a:endParaRPr lang="en-US" sz="400" dirty="0"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1200" i="1" dirty="0" smtClean="0">
                <a:latin typeface="Helvetica" charset="0"/>
                <a:ea typeface="Helvetica" charset="0"/>
                <a:cs typeface="Helvetica" charset="0"/>
              </a:rPr>
              <a:t>75</a:t>
            </a:r>
            <a:r>
              <a:rPr lang="en-US" sz="1200" i="1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200" i="1" dirty="0" smtClean="0">
                <a:latin typeface="Helvetica" charset="0"/>
                <a:ea typeface="Helvetica" charset="0"/>
                <a:cs typeface="Helvetica" charset="0"/>
              </a:rPr>
              <a:t>year old patient of </a:t>
            </a:r>
            <a:r>
              <a:rPr lang="en-US" sz="1200" i="1" dirty="0" smtClean="0">
                <a:latin typeface="Helvetica" charset="0"/>
                <a:ea typeface="Helvetica" charset="0"/>
                <a:cs typeface="Helvetica" charset="0"/>
              </a:rPr>
              <a:t>Cathy Kidd PA-C, </a:t>
            </a:r>
            <a:r>
              <a:rPr lang="en-US" sz="1200" i="1" dirty="0" smtClean="0">
                <a:latin typeface="Helvetica" charset="0"/>
                <a:ea typeface="Helvetica" charset="0"/>
                <a:cs typeface="Helvetica" charset="0"/>
              </a:rPr>
              <a:t>had cataract surgery with Dr. Sterken after a cataract was identified through teleophthalmology. </a:t>
            </a:r>
            <a:r>
              <a:rPr lang="en-US" sz="1200" i="1" dirty="0">
                <a:latin typeface="Helvetica" charset="0"/>
                <a:ea typeface="Helvetica" charset="0"/>
                <a:cs typeface="Helvetica" charset="0"/>
              </a:rPr>
              <a:t>T</a:t>
            </a:r>
            <a:r>
              <a:rPr lang="en-US" sz="1200" i="1" dirty="0" smtClean="0">
                <a:latin typeface="Helvetica" charset="0"/>
                <a:ea typeface="Helvetica" charset="0"/>
                <a:cs typeface="Helvetica" charset="0"/>
              </a:rPr>
              <a:t>he patient was greatly impressed by the improvement in his vision, saying “I can’t believe it!.”</a:t>
            </a:r>
            <a:endParaRPr lang="en-US" sz="1200" i="1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464507" y="5382294"/>
            <a:ext cx="5943600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74615" y="6005985"/>
            <a:ext cx="12089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charset="0"/>
                <a:ea typeface="Helvetica" charset="0"/>
                <a:cs typeface="Helvetica" charset="0"/>
              </a:rPr>
              <a:t>Target = 25 per month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125" b="79750" l="17125" r="100000">
                        <a14:foregroundMark x1="61500" y1="24875" x2="61500" y2="24875"/>
                        <a14:foregroundMark x1="79000" y1="23500" x2="79000" y2="23500"/>
                        <a14:foregroundMark x1="85375" y1="26250" x2="85375" y2="26250"/>
                        <a14:foregroundMark x1="33625" y1="54500" x2="33625" y2="54500"/>
                        <a14:foregroundMark x1="24875" y1="41875" x2="24875" y2="41875"/>
                        <a14:foregroundMark x1="81500" y1="24875" x2="81500" y2="24875"/>
                        <a14:foregroundMark x1="64625" y1="22500" x2="64625" y2="22500"/>
                        <a14:backgroundMark x1="250" y1="18000" x2="36500" y2="17000"/>
                        <a14:backgroundMark x1="36500" y1="16625" x2="41125" y2="250"/>
                        <a14:backgroundMark x1="250" y1="63375" x2="43500" y2="63750"/>
                        <a14:backgroundMark x1="43875" y1="63375" x2="47750" y2="77125"/>
                        <a14:backgroundMark x1="48125" y1="77125" x2="60000" y2="78125"/>
                        <a14:backgroundMark x1="60000" y1="78750" x2="60750" y2="98875"/>
                        <a14:backgroundMark x1="250" y1="64375" x2="0" y2="99625"/>
                        <a14:backgroundMark x1="1000" y1="99250" x2="61125" y2="99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03" t="8035" b="20666"/>
          <a:stretch/>
        </p:blipFill>
        <p:spPr>
          <a:xfrm>
            <a:off x="4504949" y="2248588"/>
            <a:ext cx="1732262" cy="1539121"/>
          </a:xfrm>
          <a:prstGeom prst="rect">
            <a:avLst/>
          </a:prstGeom>
        </p:spPr>
      </p:pic>
      <p:pic>
        <p:nvPicPr>
          <p:cNvPr id="3" name="Picture 2" descr="&lt;strong&gt;Heart&lt;/strong&gt; | Free Stock Photo | Illustration of a red &lt;strong&gt;heart&lt;/strong&gt; ...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273" y="2095533"/>
            <a:ext cx="131309" cy="131309"/>
          </a:xfrm>
          <a:prstGeom prst="rect">
            <a:avLst/>
          </a:prstGeom>
        </p:spPr>
      </p:pic>
      <p:pic>
        <p:nvPicPr>
          <p:cNvPr id="22" name="Picture 21" descr="&lt;strong&gt;Heart&lt;/strong&gt; | Free Stock Photo | Illustration of a red &lt;strong&gt;heart&lt;/strong&gt; ...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259" y="2101232"/>
            <a:ext cx="131309" cy="13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0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12106</TotalTime>
  <Words>160</Words>
  <Application>Microsoft Office PowerPoint</Application>
  <PresentationFormat>Letter Paper (8.5x11 in)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Yu Gothic Light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Zupan</dc:creator>
  <cp:lastModifiedBy>Julia Carlson</cp:lastModifiedBy>
  <cp:revision>342</cp:revision>
  <cp:lastPrinted>2018-02-08T19:07:49Z</cp:lastPrinted>
  <dcterms:created xsi:type="dcterms:W3CDTF">2017-06-21T16:07:03Z</dcterms:created>
  <dcterms:modified xsi:type="dcterms:W3CDTF">2018-02-12T21:41:58Z</dcterms:modified>
</cp:coreProperties>
</file>