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256" r:id="rId2"/>
  </p:sldIdLst>
  <p:sldSz cx="6858000" cy="9144000" type="letter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5454"/>
    <a:srgbClr val="3F645F"/>
    <a:srgbClr val="D2DBD9"/>
    <a:srgbClr val="F389B0"/>
    <a:srgbClr val="D2DAD8"/>
    <a:srgbClr val="9EABCA"/>
    <a:srgbClr val="014681"/>
    <a:srgbClr val="B0B0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723"/>
  </p:normalViewPr>
  <p:slideViewPr>
    <p:cSldViewPr snapToGrid="0" snapToObjects="1">
      <p:cViewPr varScale="1">
        <p:scale>
          <a:sx n="97" d="100"/>
          <a:sy n="97" d="100"/>
        </p:scale>
        <p:origin x="256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Carlson\Box%20Sync\Tele-ophthalmology\Monthly%20Referral%20Data%20and%20Graphs\Teleophthalmology%20Referral%20Graphs_updated%20monthly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rgbClr val="235454"/>
                </a:solidFill>
                <a:latin typeface="+mn-lt"/>
                <a:ea typeface="+mn-ea"/>
                <a:cs typeface="+mn-cs"/>
              </a:defRPr>
            </a:pPr>
            <a:r>
              <a:rPr lang="en-US" b="1" dirty="0">
                <a:solidFill>
                  <a:srgbClr val="235454"/>
                </a:solidFill>
              </a:rPr>
              <a:t>Let’s Keep </a:t>
            </a:r>
            <a:r>
              <a:rPr lang="en-US" b="1" baseline="0" dirty="0">
                <a:solidFill>
                  <a:srgbClr val="235454"/>
                </a:solidFill>
              </a:rPr>
              <a:t>Referrals on the Rise!</a:t>
            </a:r>
            <a:endParaRPr lang="en-US" b="1" dirty="0">
              <a:solidFill>
                <a:srgbClr val="235454"/>
              </a:solidFill>
            </a:endParaRPr>
          </a:p>
        </c:rich>
      </c:tx>
      <c:layout>
        <c:manualLayout>
          <c:xMode val="edge"/>
          <c:yMode val="edge"/>
          <c:x val="0.1907409030418909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rgbClr val="235454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9453317619165136E-2"/>
          <c:y val="7.2605579790038816E-2"/>
          <c:w val="0.92026827867585836"/>
          <c:h val="0.73849739310901008"/>
        </c:manualLayout>
      </c:layout>
      <c:lineChart>
        <c:grouping val="standard"/>
        <c:varyColors val="0"/>
        <c:ser>
          <c:idx val="0"/>
          <c:order val="0"/>
          <c:tx>
            <c:strRef>
              <c:f>Graph!$B$84</c:f>
              <c:strCache>
                <c:ptCount val="1"/>
                <c:pt idx="0">
                  <c:v>Referrals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5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FFA2-4D52-8BB0-0C882061B7FC}"/>
                </c:ext>
              </c:extLst>
            </c:dLbl>
            <c:dLbl>
              <c:idx val="7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FA2-4D52-8BB0-0C882061B7F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Graph!$A$93:$A$98</c:f>
              <c:strCache>
                <c:ptCount val="6"/>
                <c:pt idx="0">
                  <c:v>Sep 2017</c:v>
                </c:pt>
                <c:pt idx="1">
                  <c:v>Oct 2017</c:v>
                </c:pt>
                <c:pt idx="2">
                  <c:v>Nov 2017</c:v>
                </c:pt>
                <c:pt idx="3">
                  <c:v>Dec 2017</c:v>
                </c:pt>
                <c:pt idx="4">
                  <c:v>Jan 2018</c:v>
                </c:pt>
                <c:pt idx="5">
                  <c:v>Feb 2018</c:v>
                </c:pt>
              </c:strCache>
            </c:strRef>
          </c:cat>
          <c:val>
            <c:numRef>
              <c:f>Graph!$B$93:$B$98</c:f>
              <c:numCache>
                <c:formatCode>General</c:formatCode>
                <c:ptCount val="6"/>
                <c:pt idx="0">
                  <c:v>16</c:v>
                </c:pt>
                <c:pt idx="1">
                  <c:v>9</c:v>
                </c:pt>
                <c:pt idx="2">
                  <c:v>10</c:v>
                </c:pt>
                <c:pt idx="3">
                  <c:v>9</c:v>
                </c:pt>
                <c:pt idx="4">
                  <c:v>6</c:v>
                </c:pt>
                <c:pt idx="5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FA2-4D52-8BB0-0C882061B7FC}"/>
            </c:ext>
          </c:extLst>
        </c:ser>
        <c:ser>
          <c:idx val="1"/>
          <c:order val="1"/>
          <c:tx>
            <c:strRef>
              <c:f>Graph!$C$84</c:f>
              <c:strCache>
                <c:ptCount val="1"/>
                <c:pt idx="0">
                  <c:v>Target</c:v>
                </c:pt>
              </c:strCache>
            </c:strRef>
          </c:tx>
          <c:spPr>
            <a:ln w="28575" cap="rnd">
              <a:solidFill>
                <a:schemeClr val="accent2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Graph!$A$93:$A$98</c:f>
              <c:strCache>
                <c:ptCount val="6"/>
                <c:pt idx="0">
                  <c:v>Sep 2017</c:v>
                </c:pt>
                <c:pt idx="1">
                  <c:v>Oct 2017</c:v>
                </c:pt>
                <c:pt idx="2">
                  <c:v>Nov 2017</c:v>
                </c:pt>
                <c:pt idx="3">
                  <c:v>Dec 2017</c:v>
                </c:pt>
                <c:pt idx="4">
                  <c:v>Jan 2018</c:v>
                </c:pt>
                <c:pt idx="5">
                  <c:v>Feb 2018</c:v>
                </c:pt>
              </c:strCache>
            </c:strRef>
          </c:cat>
          <c:val>
            <c:numRef>
              <c:f>Graph!$C$93:$C$98</c:f>
              <c:numCache>
                <c:formatCode>General</c:formatCode>
                <c:ptCount val="6"/>
                <c:pt idx="0">
                  <c:v>25</c:v>
                </c:pt>
                <c:pt idx="1">
                  <c:v>25</c:v>
                </c:pt>
                <c:pt idx="2">
                  <c:v>25</c:v>
                </c:pt>
                <c:pt idx="3">
                  <c:v>25</c:v>
                </c:pt>
                <c:pt idx="4">
                  <c:v>25</c:v>
                </c:pt>
                <c:pt idx="5">
                  <c:v>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FA2-4D52-8BB0-0C882061B7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10656688"/>
        <c:axId val="610659440"/>
      </c:lineChart>
      <c:catAx>
        <c:axId val="6106566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0659440"/>
        <c:crosses val="autoZero"/>
        <c:auto val="1"/>
        <c:lblAlgn val="ctr"/>
        <c:lblOffset val="100"/>
        <c:noMultiLvlLbl val="1"/>
      </c:catAx>
      <c:valAx>
        <c:axId val="610659440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0656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12700"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FCC2D81-A236-D542-B5B1-7181ECA7C281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28863" y="1162050"/>
            <a:ext cx="23526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9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9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DA35256-F3EF-064E-9632-5B576FC8B2D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464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A35256-F3EF-064E-9632-5B576FC8B2D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632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913F43-7C50-8844-9F87-D87BF9135FAD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940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.xml"/><Relationship Id="rId5" Type="http://schemas.openxmlformats.org/officeDocument/2006/relationships/image" Target="https://media.licdn.com/mpr/mpr/shrink_200_200/AAEAAQAAAAAAAAc_AAAAJDBiOTQ4ZWYyLTQ5MTEtNDBhNS1iNmZmLTJlNmQ4ZmViZDZiMw.png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93915" y="1215744"/>
            <a:ext cx="6270170" cy="769441"/>
          </a:xfrm>
          <a:prstGeom prst="rect">
            <a:avLst/>
          </a:prstGeom>
          <a:noFill/>
          <a:ln w="12700" cmpd="thinThick">
            <a:noFill/>
            <a:prstDash val="solid"/>
            <a:bevel/>
          </a:ln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400" b="1" kern="1400" cap="all" dirty="0">
                <a:solidFill>
                  <a:srgbClr val="235454"/>
                </a:solidFill>
                <a:effectLst/>
                <a:latin typeface="Helvetica" panose="020B0604020202020204" pitchFamily="34" charset="0"/>
                <a:ea typeface="Yu Gothic Light" charset="-128"/>
                <a:cs typeface="Helvetica" panose="020B0604020202020204" pitchFamily="34" charset="0"/>
              </a:rPr>
              <a:t>Diabetes Quality Care Team</a:t>
            </a:r>
          </a:p>
          <a:p>
            <a:pPr algn="ctr">
              <a:spcBef>
                <a:spcPts val="600"/>
              </a:spcBef>
            </a:pPr>
            <a:endParaRPr lang="en-US" sz="100" b="1" kern="1400" cap="all" dirty="0">
              <a:solidFill>
                <a:srgbClr val="235454"/>
              </a:solidFill>
              <a:effectLst/>
              <a:latin typeface="Helvetica" panose="020B0604020202020204" pitchFamily="34" charset="0"/>
              <a:ea typeface="Yu Gothic Light" charset="-128"/>
              <a:cs typeface="Helvetica" panose="020B0604020202020204" pitchFamily="34" charset="0"/>
            </a:endParaRPr>
          </a:p>
          <a:p>
            <a:pPr algn="ctr"/>
            <a:r>
              <a:rPr lang="en-US" sz="1400" b="1" kern="1400" cap="all" dirty="0">
                <a:solidFill>
                  <a:srgbClr val="235454"/>
                </a:solidFill>
                <a:latin typeface="Helvetica" panose="020B0604020202020204" pitchFamily="34" charset="0"/>
                <a:ea typeface="Yu Gothic Light" charset="-128"/>
                <a:cs typeface="Helvetica" panose="020B0604020202020204" pitchFamily="34" charset="0"/>
              </a:rPr>
              <a:t>March 2018 NEWSLETTER</a:t>
            </a:r>
            <a:endParaRPr lang="en-US" sz="1400" b="1" kern="1400" cap="all" dirty="0">
              <a:solidFill>
                <a:srgbClr val="235454"/>
              </a:solidFill>
              <a:effectLst/>
              <a:latin typeface="Helvetica" panose="020B0604020202020204" pitchFamily="34" charset="0"/>
              <a:ea typeface="Yu Gothic Light" charset="-128"/>
              <a:cs typeface="Helvetica" panose="020B0604020202020204" pitchFamily="34" charset="0"/>
            </a:endParaRPr>
          </a:p>
        </p:txBody>
      </p:sp>
      <p:sp>
        <p:nvSpPr>
          <p:cNvPr id="9" name="Text Box 1" descr="Text box sidebar"/>
          <p:cNvSpPr txBox="1"/>
          <p:nvPr/>
        </p:nvSpPr>
        <p:spPr>
          <a:xfrm>
            <a:off x="3848878" y="5547360"/>
            <a:ext cx="2654862" cy="2837097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82880" marR="182880" algn="ctr">
              <a:spcBef>
                <a:spcPts val="0"/>
              </a:spcBef>
            </a:pPr>
            <a:endParaRPr lang="en-US" sz="1300" b="1" u="sng" kern="100" cap="all" dirty="0">
              <a:solidFill>
                <a:srgbClr val="235454"/>
              </a:solidFill>
              <a:effectLst/>
              <a:latin typeface="Helvetica" charset="0"/>
              <a:ea typeface="Helvetica" charset="0"/>
              <a:cs typeface="Helvetica" charset="0"/>
            </a:endParaRPr>
          </a:p>
          <a:p>
            <a:pPr marL="182880" marR="182880" algn="ctr">
              <a:spcBef>
                <a:spcPts val="0"/>
              </a:spcBef>
            </a:pPr>
            <a:r>
              <a:rPr lang="en-US" sz="1300" b="1" u="sng" kern="100" cap="all" dirty="0">
                <a:solidFill>
                  <a:srgbClr val="235454"/>
                </a:solidFill>
                <a:effectLst/>
                <a:latin typeface="Helvetica" charset="0"/>
                <a:ea typeface="Helvetica" charset="0"/>
                <a:cs typeface="Helvetica" charset="0"/>
              </a:rPr>
              <a:t>Top REFERRERS* </a:t>
            </a:r>
          </a:p>
          <a:p>
            <a:pPr marL="182880" marR="182880" algn="ctr">
              <a:spcBef>
                <a:spcPts val="0"/>
              </a:spcBef>
            </a:pPr>
            <a:r>
              <a:rPr lang="en-US" sz="1300" b="1" kern="100" cap="all" dirty="0">
                <a:solidFill>
                  <a:srgbClr val="235454"/>
                </a:solidFill>
                <a:latin typeface="Helvetica" charset="0"/>
                <a:ea typeface="Helvetica" charset="0"/>
                <a:cs typeface="Helvetica" charset="0"/>
              </a:rPr>
              <a:t>February</a:t>
            </a:r>
            <a:endParaRPr lang="en-US" sz="1300" b="1" kern="100" cap="all" dirty="0">
              <a:solidFill>
                <a:srgbClr val="235454"/>
              </a:solidFill>
              <a:effectLst/>
              <a:latin typeface="Helvetica" charset="0"/>
              <a:ea typeface="Helvetica" charset="0"/>
              <a:cs typeface="Helvetica" charset="0"/>
            </a:endParaRPr>
          </a:p>
          <a:p>
            <a:pPr marL="346075" marR="182880" lvl="1" indent="-228600">
              <a:lnSpc>
                <a:spcPct val="1300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US" sz="1100" kern="1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P. Rudy, D. Hoffmann </a:t>
            </a:r>
            <a:r>
              <a:rPr lang="en-US" sz="1200" kern="1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(</a:t>
            </a:r>
            <a:r>
              <a:rPr lang="en-US" sz="1000" kern="1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Tie</a:t>
            </a:r>
            <a:r>
              <a:rPr lang="en-US" sz="1100" kern="1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)</a:t>
            </a:r>
            <a:endParaRPr lang="en-US" sz="1200" kern="100" dirty="0">
              <a:solidFill>
                <a:schemeClr val="tx1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346075" marR="182880" lvl="1" indent="-228600">
              <a:lnSpc>
                <a:spcPct val="130000"/>
              </a:lnSpc>
              <a:spcAft>
                <a:spcPts val="900"/>
              </a:spcAft>
              <a:buFont typeface="+mj-lt"/>
              <a:buAutoNum type="arabicPeriod"/>
            </a:pPr>
            <a:r>
              <a:rPr lang="en-US" sz="1100" kern="1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7-way Tie! </a:t>
            </a:r>
            <a:r>
              <a:rPr lang="en-US" sz="1200" kern="1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(</a:t>
            </a:r>
            <a:r>
              <a:rPr lang="en-US" sz="1000" kern="100" dirty="0" err="1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K.Butterfield</a:t>
            </a:r>
            <a:r>
              <a:rPr lang="en-US" sz="1000" kern="1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, </a:t>
            </a:r>
            <a:r>
              <a:rPr lang="en-US" sz="1000" kern="100" dirty="0" err="1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A.Gatzke-Plamann</a:t>
            </a:r>
            <a:r>
              <a:rPr lang="en-US" sz="1000" kern="1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, </a:t>
            </a:r>
            <a:r>
              <a:rPr lang="en-US" sz="1000" kern="100" dirty="0" err="1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K.Sabey</a:t>
            </a:r>
            <a:r>
              <a:rPr lang="en-US" sz="1000" kern="1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, </a:t>
            </a:r>
            <a:r>
              <a:rPr lang="en-US" sz="1000" kern="100" dirty="0" err="1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L.Olson</a:t>
            </a:r>
            <a:r>
              <a:rPr lang="en-US" sz="1000" kern="1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, J. </a:t>
            </a:r>
            <a:r>
              <a:rPr lang="en-US" sz="1000" kern="100" dirty="0" err="1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Kattenbraker</a:t>
            </a:r>
            <a:r>
              <a:rPr lang="en-US" sz="1000" kern="1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, A. Hoffmann, </a:t>
            </a:r>
            <a:r>
              <a:rPr lang="en-US" sz="1000" kern="100" dirty="0" err="1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T.Bjelland</a:t>
            </a:r>
            <a:r>
              <a:rPr lang="en-US" sz="1100" kern="1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)</a:t>
            </a:r>
            <a:endParaRPr lang="en-US" sz="1200" kern="100" dirty="0">
              <a:solidFill>
                <a:schemeClr val="tx1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169863" marR="182880" lvl="1" algn="ctr">
              <a:lnSpc>
                <a:spcPct val="130000"/>
              </a:lnSpc>
              <a:spcAft>
                <a:spcPts val="900"/>
              </a:spcAft>
            </a:pPr>
            <a:r>
              <a:rPr lang="en-US" sz="1200" b="1" i="1" kern="1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One in three </a:t>
            </a:r>
            <a:r>
              <a:rPr lang="en-US" sz="1200" kern="1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providers referred at least 1 patient last month!</a:t>
            </a:r>
          </a:p>
          <a:p>
            <a:pPr marL="344488" marR="182880" lvl="1" algn="ctr">
              <a:lnSpc>
                <a:spcPct val="130000"/>
              </a:lnSpc>
              <a:spcAft>
                <a:spcPts val="900"/>
              </a:spcAft>
            </a:pPr>
            <a:r>
              <a:rPr lang="en-US" sz="900" kern="100" dirty="0">
                <a:solidFill>
                  <a:srgbClr val="404040"/>
                </a:solidFill>
                <a:latin typeface="Helvetica" charset="0"/>
                <a:ea typeface="Helvetica" charset="0"/>
                <a:cs typeface="Helvetica" charset="0"/>
              </a:rPr>
              <a:t>*Based on patient completion of teleophthalmology referrals</a:t>
            </a:r>
          </a:p>
          <a:p>
            <a:pPr marL="0" marR="0">
              <a:spcBef>
                <a:spcPts val="600"/>
              </a:spcBef>
              <a:spcAft>
                <a:spcPts val="0"/>
              </a:spcAft>
            </a:pPr>
            <a:endParaRPr lang="en-US" sz="900" i="1" kern="100" dirty="0">
              <a:solidFill>
                <a:srgbClr val="595959"/>
              </a:solidFill>
              <a:effectLst/>
              <a:ea typeface="Calibri" charset="0"/>
              <a:cs typeface="Times New Roman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323" y="476636"/>
            <a:ext cx="1648785" cy="575766"/>
          </a:xfrm>
          <a:prstGeom prst="rect">
            <a:avLst/>
          </a:prstGeom>
        </p:spPr>
      </p:pic>
      <p:pic>
        <p:nvPicPr>
          <p:cNvPr id="16" name="Picture 15" descr="https://media.licdn.com/mpr/mpr/shrink_200_200/AAEAAQAAAAAAAAc_AAAAJDBiOTQ4ZWYyLTQ5MTEtNDBhNS1iNmZmLTJlNmQ4ZmViZDZiMw.png"/>
          <p:cNvPicPr/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11" b="15225"/>
          <a:stretch>
            <a:fillRect/>
          </a:stretch>
        </p:blipFill>
        <p:spPr bwMode="auto">
          <a:xfrm>
            <a:off x="5417102" y="415164"/>
            <a:ext cx="961600" cy="698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TextBox 17"/>
          <p:cNvSpPr txBox="1"/>
          <p:nvPr/>
        </p:nvSpPr>
        <p:spPr>
          <a:xfrm>
            <a:off x="435104" y="1995550"/>
            <a:ext cx="4032394" cy="190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kern="0" cap="all" dirty="0">
                <a:solidFill>
                  <a:srgbClr val="235454"/>
                </a:solidFill>
                <a:effectLst/>
                <a:latin typeface="Helvetica" charset="0"/>
                <a:ea typeface="Helvetica" charset="0"/>
                <a:cs typeface="Helvetica" charset="0"/>
              </a:rPr>
              <a:t>We’re </a:t>
            </a:r>
            <a:r>
              <a:rPr lang="en-US" sz="1600" b="1" u="sng" kern="0" cap="all" dirty="0">
                <a:solidFill>
                  <a:srgbClr val="235454"/>
                </a:solidFill>
                <a:effectLst/>
                <a:latin typeface="Helvetica" charset="0"/>
                <a:ea typeface="Helvetica" charset="0"/>
                <a:cs typeface="Helvetica" charset="0"/>
              </a:rPr>
              <a:t>lucky</a:t>
            </a:r>
            <a:r>
              <a:rPr lang="en-US" sz="1600" b="1" kern="0" cap="all" dirty="0">
                <a:solidFill>
                  <a:srgbClr val="235454"/>
                </a:solidFill>
                <a:effectLst/>
                <a:latin typeface="Helvetica" charset="0"/>
                <a:ea typeface="Helvetica" charset="0"/>
                <a:cs typeface="Helvetica" charset="0"/>
              </a:rPr>
              <a:t> to have you!</a:t>
            </a:r>
            <a:endParaRPr lang="en-US" sz="2000" b="1" kern="0" cap="all" dirty="0">
              <a:solidFill>
                <a:srgbClr val="235454"/>
              </a:solidFill>
              <a:effectLst/>
              <a:latin typeface="Helvetica" charset="0"/>
              <a:ea typeface="Helvetica" charset="0"/>
              <a:cs typeface="Helvetica" charset="0"/>
            </a:endParaRPr>
          </a:p>
          <a:p>
            <a:pPr>
              <a:spcAft>
                <a:spcPts val="400"/>
              </a:spcAft>
            </a:pPr>
            <a:endParaRPr lang="en-US" sz="1100" dirty="0">
              <a:latin typeface="Helvetica" charset="0"/>
              <a:ea typeface="Helvetica" charset="0"/>
              <a:cs typeface="Helvetica" charset="0"/>
            </a:endParaRPr>
          </a:p>
          <a:p>
            <a:pPr>
              <a:spcAft>
                <a:spcPts val="400"/>
              </a:spcAft>
            </a:pPr>
            <a:r>
              <a:rPr lang="en-US" sz="1200" dirty="0">
                <a:latin typeface="Helvetica" charset="0"/>
                <a:ea typeface="Helvetica" charset="0"/>
                <a:cs typeface="Helvetica" charset="0"/>
              </a:rPr>
              <a:t>Highlights from this month:</a:t>
            </a:r>
          </a:p>
          <a:p>
            <a:pPr marL="171450" indent="-171450">
              <a:buFont typeface="Arial" charset="0"/>
              <a:buChar char="•"/>
            </a:pPr>
            <a:r>
              <a:rPr lang="en-US" sz="1200" dirty="0">
                <a:latin typeface="Helvetica" charset="0"/>
                <a:ea typeface="Helvetica" charset="0"/>
                <a:cs typeface="Helvetica" charset="0"/>
              </a:rPr>
              <a:t>Presentations at Provider and Patient Care Staff </a:t>
            </a:r>
            <a:r>
              <a:rPr lang="en-US" sz="1200" dirty="0" err="1">
                <a:latin typeface="Helvetica" charset="0"/>
                <a:ea typeface="Helvetica" charset="0"/>
                <a:cs typeface="Helvetica" charset="0"/>
              </a:rPr>
              <a:t>Mtgs</a:t>
            </a:r>
            <a:r>
              <a:rPr lang="en-US" sz="1200" dirty="0">
                <a:latin typeface="Helvetica" charset="0"/>
                <a:ea typeface="Helvetica" charset="0"/>
                <a:cs typeface="Helvetica" charset="0"/>
              </a:rPr>
              <a:t>: Wed, Feb 28</a:t>
            </a:r>
            <a:r>
              <a:rPr lang="en-US" sz="1200" baseline="30000" dirty="0">
                <a:latin typeface="Helvetica" charset="0"/>
                <a:ea typeface="Helvetica" charset="0"/>
                <a:cs typeface="Helvetica" charset="0"/>
              </a:rPr>
              <a:t>th</a:t>
            </a:r>
            <a:endParaRPr lang="en-US" sz="1200" dirty="0">
              <a:latin typeface="Helvetica" charset="0"/>
              <a:ea typeface="Helvetica" charset="0"/>
              <a:cs typeface="Helvetica" charset="0"/>
            </a:endParaRPr>
          </a:p>
          <a:p>
            <a:pPr marL="171450" indent="-171450">
              <a:buFont typeface="Arial" charset="0"/>
              <a:buChar char="•"/>
            </a:pPr>
            <a:r>
              <a:rPr lang="en-US" sz="1200" dirty="0">
                <a:latin typeface="Helvetica" charset="0"/>
                <a:ea typeface="Helvetica" charset="0"/>
                <a:cs typeface="Helvetica" charset="0"/>
              </a:rPr>
              <a:t>Diabetes Patient Advisory Council </a:t>
            </a:r>
            <a:r>
              <a:rPr lang="en-US" sz="1200" dirty="0" err="1">
                <a:latin typeface="Helvetica" charset="0"/>
                <a:ea typeface="Helvetica" charset="0"/>
                <a:cs typeface="Helvetica" charset="0"/>
              </a:rPr>
              <a:t>Mtg</a:t>
            </a:r>
            <a:r>
              <a:rPr lang="en-US" sz="1200" dirty="0">
                <a:latin typeface="Helvetica" charset="0"/>
                <a:ea typeface="Helvetica" charset="0"/>
                <a:cs typeface="Helvetica" charset="0"/>
              </a:rPr>
              <a:t>:</a:t>
            </a:r>
          </a:p>
          <a:p>
            <a:r>
              <a:rPr lang="en-US" sz="1200" dirty="0">
                <a:latin typeface="Helvetica" charset="0"/>
                <a:ea typeface="Helvetica" charset="0"/>
                <a:cs typeface="Helvetica" charset="0"/>
              </a:rPr>
              <a:t>    Mon, March 12</a:t>
            </a:r>
            <a:r>
              <a:rPr lang="en-US" sz="1200" baseline="30000" dirty="0">
                <a:latin typeface="Helvetica" charset="0"/>
                <a:ea typeface="Helvetica" charset="0"/>
                <a:cs typeface="Helvetica" charset="0"/>
              </a:rPr>
              <a:t>th</a:t>
            </a:r>
            <a:r>
              <a:rPr lang="en-US" sz="1200" dirty="0">
                <a:latin typeface="Helvetica" charset="0"/>
                <a:ea typeface="Helvetica" charset="0"/>
                <a:cs typeface="Helvetica" charset="0"/>
              </a:rPr>
              <a:t> </a:t>
            </a:r>
          </a:p>
          <a:p>
            <a:pPr marL="171450" indent="-171450">
              <a:buFont typeface="Arial" charset="0"/>
              <a:buChar char="•"/>
            </a:pPr>
            <a:r>
              <a:rPr lang="en-US" sz="1200" dirty="0">
                <a:latin typeface="Helvetica" charset="0"/>
                <a:ea typeface="Helvetica" charset="0"/>
                <a:cs typeface="Helvetica" charset="0"/>
              </a:rPr>
              <a:t>Reminder! - DQCT Workflow Team </a:t>
            </a:r>
            <a:r>
              <a:rPr lang="en-US" sz="1200" dirty="0" err="1">
                <a:latin typeface="Helvetica" charset="0"/>
                <a:ea typeface="Helvetica" charset="0"/>
                <a:cs typeface="Helvetica" charset="0"/>
              </a:rPr>
              <a:t>Mtg</a:t>
            </a:r>
            <a:r>
              <a:rPr lang="en-US" sz="1200" dirty="0">
                <a:latin typeface="Helvetica" charset="0"/>
                <a:ea typeface="Helvetica" charset="0"/>
                <a:cs typeface="Helvetica" charset="0"/>
              </a:rPr>
              <a:t>:</a:t>
            </a:r>
          </a:p>
          <a:p>
            <a:r>
              <a:rPr lang="en-US" sz="1200" dirty="0">
                <a:latin typeface="Helvetica" charset="0"/>
                <a:ea typeface="Helvetica" charset="0"/>
                <a:cs typeface="Helvetica" charset="0"/>
              </a:rPr>
              <a:t>    Fri, March 16</a:t>
            </a:r>
            <a:r>
              <a:rPr lang="en-US" sz="1200" baseline="30000" dirty="0">
                <a:latin typeface="Helvetica" charset="0"/>
                <a:ea typeface="Helvetica" charset="0"/>
                <a:cs typeface="Helvetica" charset="0"/>
              </a:rPr>
              <a:t>th</a:t>
            </a:r>
            <a:r>
              <a:rPr lang="en-US" sz="1200" dirty="0">
                <a:latin typeface="Helvetica" charset="0"/>
                <a:ea typeface="Helvetica" charset="0"/>
                <a:cs typeface="Helvetica" charset="0"/>
              </a:rPr>
              <a:t> 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7394D81-747A-4338-8B48-599A4C510DAD}"/>
              </a:ext>
            </a:extLst>
          </p:cNvPr>
          <p:cNvCxnSpPr/>
          <p:nvPr/>
        </p:nvCxnSpPr>
        <p:spPr>
          <a:xfrm>
            <a:off x="293915" y="1215744"/>
            <a:ext cx="6209825" cy="21484"/>
          </a:xfrm>
          <a:prstGeom prst="line">
            <a:avLst/>
          </a:prstGeom>
          <a:ln w="19050">
            <a:solidFill>
              <a:srgbClr val="2354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0BCFB3D-73E2-464D-B3E9-3D36FBE647F2}"/>
              </a:ext>
            </a:extLst>
          </p:cNvPr>
          <p:cNvCxnSpPr/>
          <p:nvPr/>
        </p:nvCxnSpPr>
        <p:spPr>
          <a:xfrm>
            <a:off x="293915" y="1964024"/>
            <a:ext cx="6209825" cy="1"/>
          </a:xfrm>
          <a:prstGeom prst="line">
            <a:avLst/>
          </a:prstGeom>
          <a:ln w="15875">
            <a:solidFill>
              <a:srgbClr val="2354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50FD5C3-686F-471E-90DA-5DC85C1D4269}"/>
              </a:ext>
            </a:extLst>
          </p:cNvPr>
          <p:cNvCxnSpPr/>
          <p:nvPr/>
        </p:nvCxnSpPr>
        <p:spPr>
          <a:xfrm>
            <a:off x="293915" y="1690540"/>
            <a:ext cx="6209825" cy="0"/>
          </a:xfrm>
          <a:prstGeom prst="line">
            <a:avLst/>
          </a:prstGeom>
          <a:ln w="19050">
            <a:solidFill>
              <a:srgbClr val="2354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15A6E2F-9333-4D5E-AA7D-A05B9AC0F2E1}"/>
              </a:ext>
            </a:extLst>
          </p:cNvPr>
          <p:cNvCxnSpPr/>
          <p:nvPr/>
        </p:nvCxnSpPr>
        <p:spPr>
          <a:xfrm>
            <a:off x="380246" y="4009728"/>
            <a:ext cx="6123494" cy="0"/>
          </a:xfrm>
          <a:prstGeom prst="line">
            <a:avLst/>
          </a:prstGeom>
          <a:ln w="15875">
            <a:solidFill>
              <a:srgbClr val="2354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80246" y="4032184"/>
            <a:ext cx="612349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Helvetica" charset="0"/>
                <a:ea typeface="Helvetica" charset="0"/>
                <a:cs typeface="Helvetica" charset="0"/>
              </a:rPr>
              <a:t>Meeting Updates</a:t>
            </a:r>
          </a:p>
          <a:p>
            <a:endParaRPr lang="en-US" sz="400" dirty="0">
              <a:latin typeface="Helvetica" charset="0"/>
              <a:ea typeface="Helvetica" charset="0"/>
              <a:cs typeface="Helvetica" charset="0"/>
            </a:endParaRPr>
          </a:p>
          <a:p>
            <a:pPr marL="227013"/>
            <a:r>
              <a:rPr lang="en-US" sz="1100" i="1" dirty="0">
                <a:latin typeface="Helvetica" charset="0"/>
                <a:ea typeface="Helvetica" charset="0"/>
                <a:cs typeface="Helvetica" charset="0"/>
              </a:rPr>
              <a:t>Provider and Patient Care Staff Meetings: </a:t>
            </a:r>
            <a:r>
              <a:rPr lang="en-US" sz="1100" dirty="0">
                <a:latin typeface="Helvetica" charset="0"/>
                <a:ea typeface="Helvetica" charset="0"/>
                <a:cs typeface="Helvetica" charset="0"/>
              </a:rPr>
              <a:t>Several providers requested more information about referring patients for teleophthalmology and we demo-</a:t>
            </a:r>
            <a:r>
              <a:rPr lang="en-US" sz="1100" dirty="0" err="1">
                <a:latin typeface="Helvetica" charset="0"/>
                <a:ea typeface="Helvetica" charset="0"/>
                <a:cs typeface="Helvetica" charset="0"/>
              </a:rPr>
              <a:t>ed</a:t>
            </a:r>
            <a:r>
              <a:rPr lang="en-US" sz="1100" dirty="0">
                <a:latin typeface="Helvetica" charset="0"/>
                <a:ea typeface="Helvetica" charset="0"/>
                <a:cs typeface="Helvetica" charset="0"/>
              </a:rPr>
              <a:t> eye photos with the MAs! </a:t>
            </a:r>
          </a:p>
          <a:p>
            <a:endParaRPr lang="en-US" sz="600" dirty="0">
              <a:latin typeface="Helvetica" charset="0"/>
              <a:ea typeface="Helvetica" charset="0"/>
              <a:cs typeface="Helvetica" charset="0"/>
            </a:endParaRPr>
          </a:p>
          <a:p>
            <a:pPr marL="227013"/>
            <a:r>
              <a:rPr lang="en-US" sz="1100" i="1" dirty="0">
                <a:latin typeface="Helvetica" charset="0"/>
                <a:ea typeface="Helvetica" charset="0"/>
                <a:cs typeface="Helvetica" charset="0"/>
              </a:rPr>
              <a:t>Diabetes Patient Advisory Council: </a:t>
            </a:r>
            <a:r>
              <a:rPr lang="en-US" sz="1100" dirty="0">
                <a:latin typeface="Helvetica" charset="0"/>
                <a:ea typeface="Helvetica" charset="0"/>
                <a:cs typeface="Helvetica" charset="0"/>
              </a:rPr>
              <a:t>Patients provided helpful feedback on patient education materials and suggested provider/</a:t>
            </a:r>
            <a:r>
              <a:rPr lang="en-US" sz="1100">
                <a:latin typeface="Helvetica" charset="0"/>
                <a:ea typeface="Helvetica" charset="0"/>
                <a:cs typeface="Helvetica" charset="0"/>
              </a:rPr>
              <a:t>MA scripts.</a:t>
            </a:r>
            <a:endParaRPr lang="en-US" sz="1100" dirty="0">
              <a:latin typeface="Helvetica" charset="0"/>
              <a:ea typeface="Helvetica" charset="0"/>
              <a:cs typeface="Helvetica" charset="0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15A6E2F-9333-4D5E-AA7D-A05B9AC0F2E1}"/>
              </a:ext>
            </a:extLst>
          </p:cNvPr>
          <p:cNvCxnSpPr/>
          <p:nvPr/>
        </p:nvCxnSpPr>
        <p:spPr>
          <a:xfrm>
            <a:off x="380246" y="5382294"/>
            <a:ext cx="6123494" cy="0"/>
          </a:xfrm>
          <a:prstGeom prst="line">
            <a:avLst/>
          </a:prstGeom>
          <a:ln w="15875">
            <a:solidFill>
              <a:srgbClr val="2354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574615" y="6113707"/>
            <a:ext cx="120898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Helvetica" charset="0"/>
                <a:ea typeface="Helvetica" charset="0"/>
                <a:cs typeface="Helvetica" charset="0"/>
              </a:rPr>
              <a:t>Target = 25 per month</a:t>
            </a:r>
          </a:p>
        </p:txBody>
      </p:sp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id="{00000000-0008-0000-00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9862647"/>
              </p:ext>
            </p:extLst>
          </p:nvPr>
        </p:nvGraphicFramePr>
        <p:xfrm>
          <a:off x="380246" y="5547361"/>
          <a:ext cx="3468632" cy="28370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3077" b="73201" l="45658" r="95782">
                        <a14:foregroundMark x1="50620" y1="37221" x2="50620" y2="37221"/>
                        <a14:foregroundMark x1="51613" y1="34243" x2="51613" y2="34243"/>
                        <a14:foregroundMark x1="45658" y1="35236" x2="45658" y2="35236"/>
                        <a14:foregroundMark x1="72457" y1="69975" x2="72457" y2="69975"/>
                        <a14:foregroundMark x1="64268" y1="34988" x2="64268" y2="34988"/>
                        <a14:foregroundMark x1="60794" y1="35980" x2="60794" y2="35980"/>
                        <a14:foregroundMark x1="62035" y1="37717" x2="62035" y2="37717"/>
                        <a14:foregroundMark x1="67742" y1="29529" x2="67742" y2="29529"/>
                        <a14:foregroundMark x1="77667" y1="27047" x2="77667" y2="27047"/>
                        <a14:foregroundMark x1="80893" y1="27047" x2="80893" y2="27047"/>
                        <a14:foregroundMark x1="82878" y1="27295" x2="82878" y2="27295"/>
                        <a14:foregroundMark x1="84864" y1="28040" x2="84864" y2="28040"/>
                        <a14:foregroundMark x1="86352" y1="28040" x2="86352" y2="28040"/>
                        <a14:foregroundMark x1="87593" y1="28040" x2="87593" y2="28040"/>
                        <a14:foregroundMark x1="63524" y1="27543" x2="76179" y2="26303"/>
                        <a14:foregroundMark x1="53846" y1="37469" x2="53846" y2="37469"/>
                        <a14:foregroundMark x1="78412" y1="26551" x2="78412" y2="26551"/>
                        <a14:foregroundMark x1="80397" y1="27792" x2="80397" y2="27792"/>
                        <a14:foregroundMark x1="49628" y1="42680" x2="49628" y2="426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151" t="22336" r="4340" b="26435"/>
          <a:stretch/>
        </p:blipFill>
        <p:spPr>
          <a:xfrm>
            <a:off x="4717566" y="1995550"/>
            <a:ext cx="1693229" cy="1750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0083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12188</TotalTime>
  <Words>171</Words>
  <Application>Microsoft Office PowerPoint</Application>
  <PresentationFormat>Letter Paper (8.5x11 in)</PresentationFormat>
  <Paragraphs>27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Yu Gothic Light</vt:lpstr>
      <vt:lpstr>Arial</vt:lpstr>
      <vt:lpstr>Calibri</vt:lpstr>
      <vt:lpstr>Calibri Light</vt:lpstr>
      <vt:lpstr>Helvetica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Nicholas Zupan</dc:creator>
  <cp:lastModifiedBy>Julia Carlson</cp:lastModifiedBy>
  <cp:revision>353</cp:revision>
  <cp:lastPrinted>2018-02-08T19:07:49Z</cp:lastPrinted>
  <dcterms:created xsi:type="dcterms:W3CDTF">2017-06-21T16:07:03Z</dcterms:created>
  <dcterms:modified xsi:type="dcterms:W3CDTF">2018-03-13T14:35:11Z</dcterms:modified>
</cp:coreProperties>
</file>