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6" r:id="rId2"/>
  </p:sldIdLst>
  <p:sldSz cx="6858000" cy="9144000" type="letter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5454"/>
    <a:srgbClr val="3F645F"/>
    <a:srgbClr val="D2DBD9"/>
    <a:srgbClr val="F389B0"/>
    <a:srgbClr val="D2DAD8"/>
    <a:srgbClr val="9EABCA"/>
    <a:srgbClr val="014681"/>
    <a:srgbClr val="B0B0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370" autoAdjust="0"/>
    <p:restoredTop sz="94723"/>
  </p:normalViewPr>
  <p:slideViewPr>
    <p:cSldViewPr snapToGrid="0" snapToObjects="1">
      <p:cViewPr varScale="1">
        <p:scale>
          <a:sx n="97" d="100"/>
          <a:sy n="97" d="100"/>
        </p:scale>
        <p:origin x="25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nickzupan\Box%20Sync\Tele-ophthalmology%20(REBECCA%20SWEARINGEN)\Monthly%20Referral%20Data%20and%20Graphs\Teleophthalmology%20Referral%20Graphs_updated%20monthl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smtClean="0">
                <a:solidFill>
                  <a:schemeClr val="tx1"/>
                </a:solidFill>
              </a:rPr>
              <a:t>Referrals are</a:t>
            </a:r>
            <a:r>
              <a:rPr lang="en-US" sz="1600" baseline="0" dirty="0" smtClean="0">
                <a:solidFill>
                  <a:schemeClr val="tx1"/>
                </a:solidFill>
              </a:rPr>
              <a:t> “springing” up! </a:t>
            </a:r>
            <a:endParaRPr lang="en-US" sz="1600" dirty="0">
              <a:solidFill>
                <a:schemeClr val="tx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092498163502904"/>
          <c:y val="8.3441983125709121E-2"/>
          <c:w val="0.87194259697927534"/>
          <c:h val="0.72766105635443556"/>
        </c:manualLayout>
      </c:layout>
      <c:lineChart>
        <c:grouping val="standard"/>
        <c:varyColors val="0"/>
        <c:ser>
          <c:idx val="0"/>
          <c:order val="0"/>
          <c:tx>
            <c:strRef>
              <c:f>Graph!$B$84</c:f>
              <c:strCache>
                <c:ptCount val="1"/>
                <c:pt idx="0">
                  <c:v>Referrals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layout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C74-4B48-9B33-3F1D6DCB698C}"/>
                </c:ext>
              </c:extLst>
            </c:dLbl>
            <c:dLbl>
              <c:idx val="7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100-C54E-9698-87A37BB226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Graph!$A$94:$A$99</c:f>
              <c:strCache>
                <c:ptCount val="6"/>
                <c:pt idx="0">
                  <c:v>Oct 2017</c:v>
                </c:pt>
                <c:pt idx="1">
                  <c:v>Nov 2017</c:v>
                </c:pt>
                <c:pt idx="2">
                  <c:v>Dec 2017</c:v>
                </c:pt>
                <c:pt idx="3">
                  <c:v>Jan 2018</c:v>
                </c:pt>
                <c:pt idx="4">
                  <c:v>Feb 2018</c:v>
                </c:pt>
                <c:pt idx="5">
                  <c:v>Mar 2018</c:v>
                </c:pt>
              </c:strCache>
            </c:strRef>
          </c:cat>
          <c:val>
            <c:numRef>
              <c:f>Graph!$B$94:$B$99</c:f>
              <c:numCache>
                <c:formatCode>General</c:formatCode>
                <c:ptCount val="6"/>
                <c:pt idx="0">
                  <c:v>9</c:v>
                </c:pt>
                <c:pt idx="1">
                  <c:v>10</c:v>
                </c:pt>
                <c:pt idx="2">
                  <c:v>9</c:v>
                </c:pt>
                <c:pt idx="3">
                  <c:v>6</c:v>
                </c:pt>
                <c:pt idx="4">
                  <c:v>11</c:v>
                </c:pt>
                <c:pt idx="5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00-C54E-9698-87A37BB22686}"/>
            </c:ext>
          </c:extLst>
        </c:ser>
        <c:ser>
          <c:idx val="1"/>
          <c:order val="1"/>
          <c:tx>
            <c:strRef>
              <c:f>Graph!$C$84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chemeClr val="accent2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Graph!$A$94:$A$99</c:f>
              <c:strCache>
                <c:ptCount val="6"/>
                <c:pt idx="0">
                  <c:v>Oct 2017</c:v>
                </c:pt>
                <c:pt idx="1">
                  <c:v>Nov 2017</c:v>
                </c:pt>
                <c:pt idx="2">
                  <c:v>Dec 2017</c:v>
                </c:pt>
                <c:pt idx="3">
                  <c:v>Jan 2018</c:v>
                </c:pt>
                <c:pt idx="4">
                  <c:v>Feb 2018</c:v>
                </c:pt>
                <c:pt idx="5">
                  <c:v>Mar 2018</c:v>
                </c:pt>
              </c:strCache>
            </c:strRef>
          </c:cat>
          <c:val>
            <c:numRef>
              <c:f>Graph!$C$94:$C$99</c:f>
              <c:numCache>
                <c:formatCode>General</c:formatCode>
                <c:ptCount val="6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  <c:pt idx="4">
                  <c:v>25</c:v>
                </c:pt>
                <c:pt idx="5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100-C54E-9698-87A37BB226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0656688"/>
        <c:axId val="610659440"/>
      </c:lineChart>
      <c:catAx>
        <c:axId val="610656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659440"/>
        <c:crosses val="autoZero"/>
        <c:auto val="1"/>
        <c:lblAlgn val="ctr"/>
        <c:lblOffset val="100"/>
        <c:noMultiLvlLbl val="1"/>
      </c:catAx>
      <c:valAx>
        <c:axId val="61065944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656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FCC2D81-A236-D542-B5B1-7181ECA7C281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9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9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DA35256-F3EF-064E-9632-5B576FC8B2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46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35256-F3EF-064E-9632-5B576FC8B2D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632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13F43-7C50-8844-9F87-D87BF9135FAD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940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https://media.licdn.com/mpr/mpr/shrink_200_200/AAEAAQAAAAAAAAc_AAAAJDBiOTQ4ZWYyLTQ5MTEtNDBhNS1iNmZmLTJlNmQ4ZmViZDZiMw.png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93915" y="1215744"/>
            <a:ext cx="6270170" cy="769441"/>
          </a:xfrm>
          <a:prstGeom prst="rect">
            <a:avLst/>
          </a:prstGeom>
          <a:noFill/>
          <a:ln w="12700" cmpd="thinThick">
            <a:noFill/>
            <a:prstDash val="solid"/>
            <a:bevel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b="1" kern="1400" cap="all" dirty="0">
                <a:solidFill>
                  <a:srgbClr val="235454"/>
                </a:solidFill>
                <a:effectLst/>
                <a:latin typeface="Helvetica" panose="020B0604020202020204" pitchFamily="34" charset="0"/>
                <a:ea typeface="Yu Gothic Light" charset="-128"/>
                <a:cs typeface="Helvetica" panose="020B0604020202020204" pitchFamily="34" charset="0"/>
              </a:rPr>
              <a:t>Diabetes Quality Care Team</a:t>
            </a:r>
          </a:p>
          <a:p>
            <a:pPr algn="ctr">
              <a:spcBef>
                <a:spcPts val="600"/>
              </a:spcBef>
            </a:pPr>
            <a:endParaRPr lang="en-US" sz="100" b="1" kern="1400" cap="all" dirty="0">
              <a:solidFill>
                <a:srgbClr val="235454"/>
              </a:solidFill>
              <a:effectLst/>
              <a:latin typeface="Helvetica" panose="020B0604020202020204" pitchFamily="34" charset="0"/>
              <a:ea typeface="Yu Gothic Light" charset="-128"/>
              <a:cs typeface="Helvetica" panose="020B0604020202020204" pitchFamily="34" charset="0"/>
            </a:endParaRPr>
          </a:p>
          <a:p>
            <a:pPr algn="ctr"/>
            <a:r>
              <a:rPr lang="en-US" sz="1400" b="1" kern="1400" cap="all" dirty="0" smtClean="0">
                <a:solidFill>
                  <a:srgbClr val="235454"/>
                </a:solidFill>
                <a:latin typeface="Helvetica" panose="020B0604020202020204" pitchFamily="34" charset="0"/>
                <a:ea typeface="Yu Gothic Light" charset="-128"/>
                <a:cs typeface="Helvetica" panose="020B0604020202020204" pitchFamily="34" charset="0"/>
              </a:rPr>
              <a:t>April </a:t>
            </a:r>
            <a:r>
              <a:rPr lang="en-US" sz="1400" b="1" kern="1400" cap="all" dirty="0">
                <a:solidFill>
                  <a:srgbClr val="235454"/>
                </a:solidFill>
                <a:latin typeface="Helvetica" panose="020B0604020202020204" pitchFamily="34" charset="0"/>
                <a:ea typeface="Yu Gothic Light" charset="-128"/>
                <a:cs typeface="Helvetica" panose="020B0604020202020204" pitchFamily="34" charset="0"/>
              </a:rPr>
              <a:t>2018 NEWSLETTER</a:t>
            </a:r>
            <a:endParaRPr lang="en-US" sz="1400" b="1" kern="1400" cap="all" dirty="0">
              <a:solidFill>
                <a:srgbClr val="235454"/>
              </a:solidFill>
              <a:effectLst/>
              <a:latin typeface="Helvetica" panose="020B0604020202020204" pitchFamily="34" charset="0"/>
              <a:ea typeface="Yu Gothic Light" charset="-128"/>
              <a:cs typeface="Helvetica" panose="020B0604020202020204" pitchFamily="34" charset="0"/>
            </a:endParaRPr>
          </a:p>
        </p:txBody>
      </p:sp>
      <p:sp>
        <p:nvSpPr>
          <p:cNvPr id="9" name="Text Box 1" descr="Text box sidebar"/>
          <p:cNvSpPr txBox="1"/>
          <p:nvPr/>
        </p:nvSpPr>
        <p:spPr>
          <a:xfrm>
            <a:off x="3848878" y="5547360"/>
            <a:ext cx="2654862" cy="2837097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2880" marR="182880" algn="ctr">
              <a:spcBef>
                <a:spcPts val="0"/>
              </a:spcBef>
            </a:pPr>
            <a:endParaRPr lang="en-US" sz="1300" b="1" u="sng" kern="100" cap="all" dirty="0">
              <a:solidFill>
                <a:srgbClr val="235454"/>
              </a:solidFill>
              <a:effectLst/>
              <a:latin typeface="Helvetica" charset="0"/>
              <a:ea typeface="Helvetica" charset="0"/>
              <a:cs typeface="Helvetica" charset="0"/>
            </a:endParaRPr>
          </a:p>
          <a:p>
            <a:pPr marL="182880" marR="182880" algn="ctr">
              <a:spcBef>
                <a:spcPts val="0"/>
              </a:spcBef>
            </a:pPr>
            <a:r>
              <a:rPr lang="en-US" sz="1300" b="1" u="sng" kern="100" cap="all" dirty="0">
                <a:solidFill>
                  <a:srgbClr val="235454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Top REFERRERS* </a:t>
            </a:r>
          </a:p>
          <a:p>
            <a:pPr marL="182880" marR="182880" algn="ctr">
              <a:spcBef>
                <a:spcPts val="0"/>
              </a:spcBef>
            </a:pPr>
            <a:r>
              <a:rPr lang="en-US" sz="1300" b="1" kern="100" cap="all" dirty="0">
                <a:solidFill>
                  <a:srgbClr val="235454"/>
                </a:solidFill>
                <a:latin typeface="Helvetica" charset="0"/>
                <a:ea typeface="Helvetica" charset="0"/>
                <a:cs typeface="Helvetica" charset="0"/>
              </a:rPr>
              <a:t>March</a:t>
            </a:r>
          </a:p>
          <a:p>
            <a:pPr marL="182880" marR="182880" algn="ctr">
              <a:spcBef>
                <a:spcPts val="0"/>
              </a:spcBef>
            </a:pPr>
            <a:endParaRPr lang="en-US" sz="1300" b="1" kern="100" cap="all" dirty="0">
              <a:solidFill>
                <a:srgbClr val="235454"/>
              </a:solidFill>
              <a:effectLst/>
              <a:latin typeface="Helvetica" charset="0"/>
              <a:ea typeface="Helvetica" charset="0"/>
              <a:cs typeface="Helvetica" charset="0"/>
            </a:endParaRPr>
          </a:p>
          <a:p>
            <a:pPr marL="228600" marR="182880" lvl="1" indent="-228600" algn="ctr">
              <a:lnSpc>
                <a:spcPct val="13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US" sz="14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Dr. Paul Rudy </a:t>
            </a:r>
          </a:p>
          <a:p>
            <a:pPr marL="228600" marR="182880" lvl="1" indent="-228600" algn="ctr">
              <a:lnSpc>
                <a:spcPct val="13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US" sz="14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Randy Brandt, PA-C</a:t>
            </a:r>
            <a:endParaRPr lang="en-US" sz="1600" kern="100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0" marR="182880" lvl="1" algn="ctr">
              <a:lnSpc>
                <a:spcPct val="130000"/>
              </a:lnSpc>
              <a:spcAft>
                <a:spcPts val="400"/>
              </a:spcAft>
            </a:pPr>
            <a:endParaRPr lang="en-US" sz="800" b="1" i="1" kern="100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69863" marR="182880" lvl="1" algn="ctr">
              <a:lnSpc>
                <a:spcPct val="130000"/>
              </a:lnSpc>
              <a:spcAft>
                <a:spcPts val="900"/>
              </a:spcAft>
            </a:pPr>
            <a:r>
              <a:rPr lang="en-US" sz="1200" b="1" i="1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One in </a:t>
            </a:r>
            <a:r>
              <a:rPr lang="en-US" sz="1200" b="1" i="1" kern="100" dirty="0" smtClean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three </a:t>
            </a:r>
            <a:r>
              <a:rPr lang="en-US" sz="12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providers referred at least 1 patient last month!</a:t>
            </a:r>
          </a:p>
          <a:p>
            <a:pPr marL="344488" marR="182880" lvl="1" algn="ctr">
              <a:lnSpc>
                <a:spcPct val="130000"/>
              </a:lnSpc>
              <a:spcAft>
                <a:spcPts val="900"/>
              </a:spcAft>
            </a:pPr>
            <a:r>
              <a:rPr lang="en-US" sz="900" kern="100" dirty="0">
                <a:solidFill>
                  <a:srgbClr val="404040"/>
                </a:solidFill>
                <a:latin typeface="Helvetica" charset="0"/>
                <a:ea typeface="Helvetica" charset="0"/>
                <a:cs typeface="Helvetica" charset="0"/>
              </a:rPr>
              <a:t>*Based on patient completion of teleophthalmology referrals</a:t>
            </a:r>
          </a:p>
          <a:p>
            <a:pPr marL="0" marR="0">
              <a:spcBef>
                <a:spcPts val="600"/>
              </a:spcBef>
              <a:spcAft>
                <a:spcPts val="0"/>
              </a:spcAft>
            </a:pPr>
            <a:endParaRPr lang="en-US" sz="900" i="1" kern="100" dirty="0">
              <a:solidFill>
                <a:srgbClr val="595959"/>
              </a:solidFill>
              <a:effectLst/>
              <a:ea typeface="Calibri" charset="0"/>
              <a:cs typeface="Times New Roman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23" y="476636"/>
            <a:ext cx="1648785" cy="575766"/>
          </a:xfrm>
          <a:prstGeom prst="rect">
            <a:avLst/>
          </a:prstGeom>
        </p:spPr>
      </p:pic>
      <p:pic>
        <p:nvPicPr>
          <p:cNvPr id="16" name="Picture 15" descr="https://media.licdn.com/mpr/mpr/shrink_200_200/AAEAAQAAAAAAAAc_AAAAJDBiOTQ4ZWYyLTQ5MTEtNDBhNS1iNmZmLTJlNmQ4ZmViZDZiMw.png"/>
          <p:cNvPicPr/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1" b="15225"/>
          <a:stretch>
            <a:fillRect/>
          </a:stretch>
        </p:blipFill>
        <p:spPr bwMode="auto">
          <a:xfrm>
            <a:off x="5417102" y="415164"/>
            <a:ext cx="961600" cy="698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/>
          <p:cNvSpPr txBox="1"/>
          <p:nvPr/>
        </p:nvSpPr>
        <p:spPr>
          <a:xfrm>
            <a:off x="293915" y="2030386"/>
            <a:ext cx="4441118" cy="1626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kern="0" cap="all" dirty="0">
                <a:solidFill>
                  <a:srgbClr val="235454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Thanks for helping our project </a:t>
            </a:r>
            <a:r>
              <a:rPr lang="en-US" sz="1600" b="1" u="sng" kern="0" cap="all" dirty="0">
                <a:solidFill>
                  <a:srgbClr val="235454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grow</a:t>
            </a:r>
            <a:r>
              <a:rPr lang="en-US" sz="1600" b="1" kern="0" cap="all" dirty="0">
                <a:solidFill>
                  <a:srgbClr val="235454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!</a:t>
            </a:r>
            <a:endParaRPr lang="en-US" sz="2000" b="1" kern="0" cap="all" dirty="0">
              <a:solidFill>
                <a:srgbClr val="235454"/>
              </a:solidFill>
              <a:effectLst/>
              <a:latin typeface="Helvetica" charset="0"/>
              <a:ea typeface="Helvetica" charset="0"/>
              <a:cs typeface="Helvetica" charset="0"/>
            </a:endParaRPr>
          </a:p>
          <a:p>
            <a:pPr>
              <a:spcAft>
                <a:spcPts val="400"/>
              </a:spcAft>
            </a:pPr>
            <a:endParaRPr lang="en-US" sz="1100" dirty="0">
              <a:latin typeface="Helvetica" charset="0"/>
              <a:ea typeface="Helvetica" charset="0"/>
              <a:cs typeface="Helvetica" charset="0"/>
            </a:endParaRPr>
          </a:p>
          <a:p>
            <a:pPr>
              <a:spcAft>
                <a:spcPts val="400"/>
              </a:spcAft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Highlights from this month:</a:t>
            </a:r>
          </a:p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Yao had a baby boy on April 13</a:t>
            </a:r>
            <a:r>
              <a:rPr lang="en-US" sz="1200" baseline="30000" dirty="0">
                <a:latin typeface="Helvetica" charset="0"/>
                <a:ea typeface="Helvetica" charset="0"/>
                <a:cs typeface="Helvetica" charset="0"/>
              </a:rPr>
              <a:t>th</a:t>
            </a:r>
            <a:r>
              <a:rPr lang="en-US" sz="1200" dirty="0">
                <a:latin typeface="Helvetica" charset="0"/>
                <a:ea typeface="Helvetica" charset="0"/>
                <a:cs typeface="Helvetica" charset="0"/>
              </a:rPr>
              <a:t>!!!</a:t>
            </a:r>
          </a:p>
          <a:p>
            <a:pPr marL="171450" indent="-171450">
              <a:lnSpc>
                <a:spcPct val="150000"/>
              </a:lnSpc>
              <a:buFont typeface="Arial" charset="0"/>
              <a:buChar char="•"/>
            </a:pPr>
            <a:r>
              <a:rPr lang="en-US" sz="1200" dirty="0" smtClean="0">
                <a:latin typeface="Helvetica" charset="0"/>
                <a:ea typeface="Helvetica" charset="0"/>
                <a:cs typeface="Helvetica" charset="0"/>
              </a:rPr>
              <a:t>Presenting at </a:t>
            </a:r>
            <a:r>
              <a:rPr lang="en-US" sz="1200" dirty="0" smtClean="0">
                <a:latin typeface="Helvetica" charset="0"/>
                <a:ea typeface="Helvetica" charset="0"/>
                <a:cs typeface="Helvetica" charset="0"/>
              </a:rPr>
              <a:t>WREN </a:t>
            </a:r>
            <a:r>
              <a:rPr lang="en-US" sz="1200" dirty="0" smtClean="0">
                <a:latin typeface="Helvetica" charset="0"/>
                <a:ea typeface="Helvetica" charset="0"/>
                <a:cs typeface="Helvetica" charset="0"/>
              </a:rPr>
              <a:t>Steering Committee </a:t>
            </a:r>
            <a:r>
              <a:rPr lang="en-US" sz="1200" dirty="0" err="1" smtClean="0">
                <a:latin typeface="Helvetica" charset="0"/>
                <a:ea typeface="Helvetica" charset="0"/>
                <a:cs typeface="Helvetica" charset="0"/>
              </a:rPr>
              <a:t>Mtg</a:t>
            </a:r>
            <a:r>
              <a:rPr lang="en-US" sz="1200" dirty="0" smtClean="0">
                <a:latin typeface="Helvetica" charset="0"/>
                <a:ea typeface="Helvetica" charset="0"/>
                <a:cs typeface="Helvetica" charset="0"/>
              </a:rPr>
              <a:t>: April 19</a:t>
            </a:r>
            <a:r>
              <a:rPr lang="en-US" sz="1200" baseline="30000" dirty="0" smtClean="0">
                <a:latin typeface="Helvetica" charset="0"/>
                <a:ea typeface="Helvetica" charset="0"/>
                <a:cs typeface="Helvetica" charset="0"/>
              </a:rPr>
              <a:t>th</a:t>
            </a:r>
            <a:r>
              <a:rPr lang="en-US" sz="1200" dirty="0" smtClean="0">
                <a:latin typeface="Helvetica" charset="0"/>
                <a:ea typeface="Helvetica" charset="0"/>
                <a:cs typeface="Helvetica" charset="0"/>
              </a:rPr>
              <a:t> </a:t>
            </a:r>
            <a:endParaRPr lang="en-US" sz="1200" dirty="0">
              <a:latin typeface="Helvetica" charset="0"/>
              <a:ea typeface="Helvetica" charset="0"/>
              <a:cs typeface="Helvetica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7394D81-747A-4338-8B48-599A4C510DAD}"/>
              </a:ext>
            </a:extLst>
          </p:cNvPr>
          <p:cNvCxnSpPr/>
          <p:nvPr/>
        </p:nvCxnSpPr>
        <p:spPr>
          <a:xfrm>
            <a:off x="293915" y="1215744"/>
            <a:ext cx="6209825" cy="21484"/>
          </a:xfrm>
          <a:prstGeom prst="line">
            <a:avLst/>
          </a:prstGeom>
          <a:ln w="19050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0BCFB3D-73E2-464D-B3E9-3D36FBE647F2}"/>
              </a:ext>
            </a:extLst>
          </p:cNvPr>
          <p:cNvCxnSpPr/>
          <p:nvPr/>
        </p:nvCxnSpPr>
        <p:spPr>
          <a:xfrm>
            <a:off x="293915" y="1964024"/>
            <a:ext cx="6209825" cy="1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50FD5C3-686F-471E-90DA-5DC85C1D4269}"/>
              </a:ext>
            </a:extLst>
          </p:cNvPr>
          <p:cNvCxnSpPr/>
          <p:nvPr/>
        </p:nvCxnSpPr>
        <p:spPr>
          <a:xfrm>
            <a:off x="293915" y="1690540"/>
            <a:ext cx="6209825" cy="0"/>
          </a:xfrm>
          <a:prstGeom prst="line">
            <a:avLst/>
          </a:prstGeom>
          <a:ln w="19050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15A6E2F-9333-4D5E-AA7D-A05B9AC0F2E1}"/>
              </a:ext>
            </a:extLst>
          </p:cNvPr>
          <p:cNvCxnSpPr/>
          <p:nvPr/>
        </p:nvCxnSpPr>
        <p:spPr>
          <a:xfrm>
            <a:off x="380246" y="3974892"/>
            <a:ext cx="6123494" cy="0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80246" y="3936385"/>
            <a:ext cx="6123493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Updates</a:t>
            </a:r>
          </a:p>
          <a:p>
            <a:endParaRPr lang="en-US" sz="400" dirty="0">
              <a:latin typeface="Helvetica" charset="0"/>
              <a:ea typeface="Helvetica" charset="0"/>
              <a:cs typeface="Helvetica" charset="0"/>
            </a:endParaRPr>
          </a:p>
          <a:p>
            <a:pPr marL="227013"/>
            <a:r>
              <a:rPr lang="en-US" sz="1200" i="1" dirty="0" smtClean="0">
                <a:latin typeface="Helvetica" charset="0"/>
                <a:ea typeface="Helvetica" charset="0"/>
                <a:cs typeface="Helvetica" charset="0"/>
              </a:rPr>
              <a:t>Workflow </a:t>
            </a:r>
            <a:r>
              <a:rPr lang="en-US" sz="1200" i="1" dirty="0">
                <a:latin typeface="Helvetica" charset="0"/>
                <a:ea typeface="Helvetica" charset="0"/>
                <a:cs typeface="Helvetica" charset="0"/>
              </a:rPr>
              <a:t>Team </a:t>
            </a:r>
            <a:r>
              <a:rPr lang="en-US" sz="1200" i="1" dirty="0" err="1">
                <a:latin typeface="Helvetica" charset="0"/>
                <a:ea typeface="Helvetica" charset="0"/>
                <a:cs typeface="Helvetica" charset="0"/>
              </a:rPr>
              <a:t>Mtg</a:t>
            </a:r>
            <a:r>
              <a:rPr lang="en-US" sz="1100" i="1" dirty="0">
                <a:latin typeface="Helvetica" charset="0"/>
                <a:ea typeface="Helvetica" charset="0"/>
                <a:cs typeface="Helvetica" charset="0"/>
              </a:rPr>
              <a:t>: </a:t>
            </a:r>
            <a:r>
              <a:rPr lang="en-US" sz="1100" dirty="0" smtClean="0">
                <a:latin typeface="Helvetica" charset="0"/>
                <a:ea typeface="Helvetica" charset="0"/>
                <a:cs typeface="Helvetica" charset="0"/>
              </a:rPr>
              <a:t>combining Retinal Scan and Dilated Eye Exam </a:t>
            </a:r>
            <a:r>
              <a:rPr lang="en-US" sz="1100" dirty="0" smtClean="0">
                <a:latin typeface="Helvetica" charset="0"/>
                <a:ea typeface="Helvetica" charset="0"/>
                <a:cs typeface="Helvetica" charset="0"/>
              </a:rPr>
              <a:t>under guidelines </a:t>
            </a:r>
            <a:r>
              <a:rPr lang="en-US" sz="1100" dirty="0" smtClean="0">
                <a:latin typeface="Helvetica" charset="0"/>
                <a:ea typeface="Helvetica" charset="0"/>
                <a:cs typeface="Helvetica" charset="0"/>
              </a:rPr>
              <a:t>in </a:t>
            </a:r>
            <a:r>
              <a:rPr lang="en-US" sz="1100" dirty="0" err="1" smtClean="0">
                <a:latin typeface="Helvetica" charset="0"/>
                <a:ea typeface="Helvetica" charset="0"/>
                <a:cs typeface="Helvetica" charset="0"/>
              </a:rPr>
              <a:t>NextGen</a:t>
            </a:r>
            <a:r>
              <a:rPr lang="en-US" sz="1100" dirty="0" smtClean="0">
                <a:latin typeface="Helvetica" charset="0"/>
                <a:ea typeface="Helvetica" charset="0"/>
                <a:cs typeface="Helvetica" charset="0"/>
              </a:rPr>
              <a:t> is </a:t>
            </a:r>
            <a:r>
              <a:rPr lang="en-US" sz="1100" dirty="0" smtClean="0">
                <a:latin typeface="Helvetica" charset="0"/>
                <a:ea typeface="Helvetica" charset="0"/>
                <a:cs typeface="Helvetica" charset="0"/>
              </a:rPr>
              <a:t>a work in progress</a:t>
            </a:r>
            <a:r>
              <a:rPr lang="en-US" sz="1100" dirty="0" smtClean="0">
                <a:latin typeface="Helvetica" charset="0"/>
                <a:ea typeface="Helvetica" charset="0"/>
                <a:cs typeface="Helvetica" charset="0"/>
              </a:rPr>
              <a:t> </a:t>
            </a:r>
            <a:r>
              <a:rPr lang="en-US" sz="1100" dirty="0" smtClean="0">
                <a:latin typeface="Helvetica" charset="0"/>
                <a:ea typeface="Helvetica" charset="0"/>
                <a:cs typeface="Helvetica" charset="0"/>
              </a:rPr>
              <a:t>progress</a:t>
            </a:r>
            <a:endParaRPr lang="en-US" sz="1100" dirty="0">
              <a:latin typeface="Helvetica" charset="0"/>
              <a:ea typeface="Helvetica" charset="0"/>
              <a:cs typeface="Helvetica" charset="0"/>
            </a:endParaRPr>
          </a:p>
          <a:p>
            <a:endParaRPr lang="en-US" sz="800" dirty="0">
              <a:latin typeface="Helvetica" charset="0"/>
              <a:ea typeface="Helvetica" charset="0"/>
              <a:cs typeface="Helvetica" charset="0"/>
            </a:endParaRPr>
          </a:p>
          <a:p>
            <a:pPr marL="227013"/>
            <a:r>
              <a:rPr lang="en-US" sz="1100" dirty="0" smtClean="0">
                <a:latin typeface="Helvetica" charset="0"/>
                <a:ea typeface="Helvetica" charset="0"/>
                <a:cs typeface="Helvetica" charset="0"/>
              </a:rPr>
              <a:t>Research </a:t>
            </a:r>
            <a:r>
              <a:rPr lang="en-US" sz="1100" dirty="0">
                <a:latin typeface="Helvetica" charset="0"/>
                <a:ea typeface="Helvetica" charset="0"/>
                <a:cs typeface="Helvetica" charset="0"/>
              </a:rPr>
              <a:t>staff will be reaching out to providers who requested assistance for referring their patients for eye photos</a:t>
            </a:r>
          </a:p>
          <a:p>
            <a:pPr marL="227013"/>
            <a:endParaRPr lang="en-US" sz="800" dirty="0">
              <a:latin typeface="Helvetica" charset="0"/>
              <a:ea typeface="Helvetica" charset="0"/>
              <a:cs typeface="Helvetica" charset="0"/>
            </a:endParaRPr>
          </a:p>
          <a:p>
            <a:pPr marL="227013"/>
            <a:r>
              <a:rPr lang="en-US" sz="1100" dirty="0">
                <a:latin typeface="Helvetica" charset="0"/>
                <a:ea typeface="Helvetica" charset="0"/>
                <a:cs typeface="Helvetica" charset="0"/>
              </a:rPr>
              <a:t>Quarter 1 Referral Rate </a:t>
            </a:r>
            <a:r>
              <a:rPr lang="en-US" sz="1100" dirty="0" smtClean="0">
                <a:latin typeface="Helvetica" charset="0"/>
                <a:ea typeface="Helvetica" charset="0"/>
                <a:cs typeface="Helvetica" charset="0"/>
              </a:rPr>
              <a:t>Reports will </a:t>
            </a:r>
            <a:r>
              <a:rPr lang="en-US" sz="1100" dirty="0">
                <a:latin typeface="Helvetica" charset="0"/>
                <a:ea typeface="Helvetica" charset="0"/>
                <a:cs typeface="Helvetica" charset="0"/>
              </a:rPr>
              <a:t>be sent out soon!</a:t>
            </a:r>
            <a:endParaRPr lang="en-US" sz="1100" i="1" dirty="0">
              <a:latin typeface="Helvetica" charset="0"/>
              <a:ea typeface="Helvetica" charset="0"/>
              <a:cs typeface="Helvetica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15A6E2F-9333-4D5E-AA7D-A05B9AC0F2E1}"/>
              </a:ext>
            </a:extLst>
          </p:cNvPr>
          <p:cNvCxnSpPr/>
          <p:nvPr/>
        </p:nvCxnSpPr>
        <p:spPr>
          <a:xfrm>
            <a:off x="380246" y="5431454"/>
            <a:ext cx="6123494" cy="0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574615" y="6264023"/>
            <a:ext cx="120898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Helvetica" charset="0"/>
                <a:ea typeface="Helvetica" charset="0"/>
                <a:cs typeface="Helvetica" charset="0"/>
              </a:rPr>
              <a:t>Target = 25 per month</a:t>
            </a:r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7733879"/>
              </p:ext>
            </p:extLst>
          </p:nvPr>
        </p:nvGraphicFramePr>
        <p:xfrm>
          <a:off x="380246" y="5547360"/>
          <a:ext cx="3393689" cy="28370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11" name="Group 10">
            <a:extLst>
              <a:ext uri="{FF2B5EF4-FFF2-40B4-BE49-F238E27FC236}">
                <a16:creationId xmlns:a16="http://schemas.microsoft.com/office/drawing/2014/main" id="{C311C1AA-F9D2-FC48-9226-231BBE0D2DE4}"/>
              </a:ext>
            </a:extLst>
          </p:cNvPr>
          <p:cNvGrpSpPr/>
          <p:nvPr/>
        </p:nvGrpSpPr>
        <p:grpSpPr>
          <a:xfrm>
            <a:off x="4735033" y="1994698"/>
            <a:ext cx="1643669" cy="1879361"/>
            <a:chOff x="4593601" y="2154184"/>
            <a:chExt cx="1457948" cy="1712935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F33FDEB-4B5F-D54F-B38A-E39531286D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79192" r="3490" b="5532"/>
            <a:stretch/>
          </p:blipFill>
          <p:spPr>
            <a:xfrm>
              <a:off x="5284142" y="2154184"/>
              <a:ext cx="767407" cy="1666664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C48F372-BC5B-DF4C-8705-DD1EA700FC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ackgroundRemoval t="46667" b="96806" l="5417" r="48889"/>
                      </a14:imgEffect>
                    </a14:imgLayer>
                  </a14:imgProps>
                </a:ext>
              </a:extLst>
            </a:blip>
            <a:srcRect l="3122" t="47216" r="49481"/>
            <a:stretch/>
          </p:blipFill>
          <p:spPr>
            <a:xfrm>
              <a:off x="4593601" y="2950027"/>
              <a:ext cx="823501" cy="917092"/>
            </a:xfrm>
            <a:prstGeom prst="rect">
              <a:avLst/>
            </a:prstGeom>
            <a:effectLst>
              <a:softEdge rad="0"/>
            </a:effectLst>
          </p:spPr>
        </p:pic>
      </p:grpSp>
    </p:spTree>
    <p:extLst>
      <p:ext uri="{BB962C8B-B14F-4D97-AF65-F5344CB8AC3E}">
        <p14:creationId xmlns:p14="http://schemas.microsoft.com/office/powerpoint/2010/main" val="2131008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12345</TotalTime>
  <Words>134</Words>
  <Application>Microsoft Office PowerPoint</Application>
  <PresentationFormat>Letter Paper (8.5x11 in)</PresentationFormat>
  <Paragraphs>28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Yu Gothic Light</vt:lpstr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Nicholas Zupan</dc:creator>
  <cp:lastModifiedBy>Julia Carlson</cp:lastModifiedBy>
  <cp:revision>372</cp:revision>
  <cp:lastPrinted>2018-02-08T19:07:49Z</cp:lastPrinted>
  <dcterms:created xsi:type="dcterms:W3CDTF">2017-06-21T16:07:03Z</dcterms:created>
  <dcterms:modified xsi:type="dcterms:W3CDTF">2018-04-18T19:36:28Z</dcterms:modified>
</cp:coreProperties>
</file>