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4"/>
    <a:srgbClr val="3F645F"/>
    <a:srgbClr val="D2DBD9"/>
    <a:srgbClr val="F389B0"/>
    <a:srgbClr val="D2DAD8"/>
    <a:srgbClr val="9EABCA"/>
    <a:srgbClr val="014681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370" autoAdjust="0"/>
    <p:restoredTop sz="94723"/>
  </p:normalViewPr>
  <p:slideViewPr>
    <p:cSldViewPr snapToGrid="0" snapToObjects="1">
      <p:cViewPr varScale="1">
        <p:scale>
          <a:sx n="97" d="100"/>
          <a:sy n="97" d="100"/>
        </p:scale>
        <p:origin x="25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arlson\Box%20Sync\Teleophthalmology%20Program\Research%20Materials\Monthly%20Referral%20Data%20and%20Graphs\Teleophthalmology%20Referral%20Graphs_updated%20month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235454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rgbClr val="235454"/>
                </a:solidFill>
              </a:rPr>
              <a:t>Let’s give referrals a boost!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235454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8702829126496334E-2"/>
          <c:y val="6.1060116376451132E-2"/>
          <c:w val="0.90562283589509718"/>
          <c:h val="0.75004296236382362"/>
        </c:manualLayout>
      </c:layout>
      <c:lineChart>
        <c:grouping val="standard"/>
        <c:varyColors val="0"/>
        <c:ser>
          <c:idx val="0"/>
          <c:order val="0"/>
          <c:tx>
            <c:strRef>
              <c:f>Graph!$B$86</c:f>
              <c:strCache>
                <c:ptCount val="1"/>
                <c:pt idx="0">
                  <c:v>Referrals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A6-40FB-BB7A-22CCBB65F5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Graph!$A$97:$A$102</c:f>
              <c:strCache>
                <c:ptCount val="6"/>
                <c:pt idx="0">
                  <c:v>Nov 2017</c:v>
                </c:pt>
                <c:pt idx="1">
                  <c:v>Dec 2017</c:v>
                </c:pt>
                <c:pt idx="2">
                  <c:v>Jan 2018</c:v>
                </c:pt>
                <c:pt idx="3">
                  <c:v>Feb 2018</c:v>
                </c:pt>
                <c:pt idx="4">
                  <c:v>Mar 2018</c:v>
                </c:pt>
                <c:pt idx="5">
                  <c:v>Apr 2018</c:v>
                </c:pt>
              </c:strCache>
            </c:strRef>
          </c:cat>
          <c:val>
            <c:numRef>
              <c:f>Graph!$B$97:$B$102</c:f>
              <c:numCache>
                <c:formatCode>General</c:formatCode>
                <c:ptCount val="6"/>
                <c:pt idx="0">
                  <c:v>10</c:v>
                </c:pt>
                <c:pt idx="1">
                  <c:v>9</c:v>
                </c:pt>
                <c:pt idx="2">
                  <c:v>6</c:v>
                </c:pt>
                <c:pt idx="3">
                  <c:v>11</c:v>
                </c:pt>
                <c:pt idx="4">
                  <c:v>14</c:v>
                </c:pt>
                <c:pt idx="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A6-40FB-BB7A-22CCBB65F5A6}"/>
            </c:ext>
          </c:extLst>
        </c:ser>
        <c:ser>
          <c:idx val="1"/>
          <c:order val="1"/>
          <c:tx>
            <c:strRef>
              <c:f>Graph!$C$86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Graph!$A$97:$A$102</c:f>
              <c:strCache>
                <c:ptCount val="6"/>
                <c:pt idx="0">
                  <c:v>Nov 2017</c:v>
                </c:pt>
                <c:pt idx="1">
                  <c:v>Dec 2017</c:v>
                </c:pt>
                <c:pt idx="2">
                  <c:v>Jan 2018</c:v>
                </c:pt>
                <c:pt idx="3">
                  <c:v>Feb 2018</c:v>
                </c:pt>
                <c:pt idx="4">
                  <c:v>Mar 2018</c:v>
                </c:pt>
                <c:pt idx="5">
                  <c:v>Apr 2018</c:v>
                </c:pt>
              </c:strCache>
            </c:strRef>
          </c:cat>
          <c:val>
            <c:numRef>
              <c:f>Graph!$C$97:$C$102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A6-40FB-BB7A-22CCBB65F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656688"/>
        <c:axId val="610659440"/>
      </c:lineChart>
      <c:catAx>
        <c:axId val="610656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9440"/>
        <c:crosses val="autoZero"/>
        <c:auto val="1"/>
        <c:lblAlgn val="ctr"/>
        <c:lblOffset val="100"/>
        <c:noMultiLvlLbl val="1"/>
      </c:catAx>
      <c:valAx>
        <c:axId val="6106594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https://media.licdn.com/mpr/mpr/shrink_200_200/AAEAAQAAAAAAAAc_AAAAJDBiOTQ4ZWYyLTQ5MTEtNDBhNS1iNmZmLTJlNmQ4ZmViZDZiMw.png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6992824"/>
              </p:ext>
            </p:extLst>
          </p:nvPr>
        </p:nvGraphicFramePr>
        <p:xfrm>
          <a:off x="332772" y="5911152"/>
          <a:ext cx="3516106" cy="2837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293915" y="121574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endParaRPr lang="en-US" sz="1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  <a:p>
            <a:pPr algn="ctr"/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May 2018 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sp>
        <p:nvSpPr>
          <p:cNvPr id="9" name="Text Box 1" descr="Text box sidebar"/>
          <p:cNvSpPr txBox="1"/>
          <p:nvPr/>
        </p:nvSpPr>
        <p:spPr>
          <a:xfrm>
            <a:off x="3848878" y="5911152"/>
            <a:ext cx="2654862" cy="283709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algn="ctr">
              <a:spcBef>
                <a:spcPts val="0"/>
              </a:spcBef>
            </a:pPr>
            <a:endParaRPr lang="en-US" sz="1300" b="1" u="sng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r>
              <a:rPr lang="en-US" sz="1300" b="1" u="sng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Top REFERRERS* </a:t>
            </a:r>
          </a:p>
          <a:p>
            <a:pPr marL="182880" marR="182880" algn="ctr">
              <a:spcBef>
                <a:spcPts val="0"/>
              </a:spcBef>
            </a:pPr>
            <a:r>
              <a:rPr lang="en-US" sz="1300" b="1" kern="100" cap="all" dirty="0" err="1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april</a:t>
            </a:r>
            <a:endParaRPr lang="en-US" sz="1300" b="1" kern="100" cap="all" dirty="0">
              <a:solidFill>
                <a:srgbClr val="235454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endParaRPr lang="en-US" sz="1300" b="1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228600" marR="182880" lvl="1" indent="-228600" algn="ctr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400" kern="100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Cris</a:t>
            </a:r>
            <a:r>
              <a:rPr lang="en-US" sz="14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 Custer, PA-C</a:t>
            </a:r>
          </a:p>
          <a:p>
            <a:pPr marL="228600" marR="182880" lvl="1" indent="-228600" algn="ctr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4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Paul Rudy, MD</a:t>
            </a:r>
            <a:endParaRPr lang="en-US" sz="16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0" marR="182880" lvl="1" algn="ctr">
              <a:lnSpc>
                <a:spcPct val="130000"/>
              </a:lnSpc>
              <a:spcAft>
                <a:spcPts val="400"/>
              </a:spcAft>
            </a:pPr>
            <a:endParaRPr lang="en-US" sz="800" b="1" i="1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1200" b="1" i="1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One in three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providers referred at least 1 patient last two months!</a:t>
            </a:r>
          </a:p>
          <a:p>
            <a:pPr marL="344488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900" kern="100" dirty="0">
                <a:solidFill>
                  <a:srgbClr val="404040"/>
                </a:solidFill>
                <a:latin typeface="Helvetica" charset="0"/>
                <a:ea typeface="Helvetica" charset="0"/>
                <a:cs typeface="Helvetica" charset="0"/>
              </a:rPr>
              <a:t>*Based on patient completion of teleophthalmology referrals</a:t>
            </a:r>
          </a:p>
          <a:p>
            <a:pPr marL="0" marR="0">
              <a:spcBef>
                <a:spcPts val="600"/>
              </a:spcBef>
              <a:spcAft>
                <a:spcPts val="0"/>
              </a:spcAft>
            </a:pPr>
            <a:endParaRPr lang="en-US" sz="900" i="1" kern="100" dirty="0">
              <a:solidFill>
                <a:srgbClr val="595959"/>
              </a:solidFill>
              <a:effectLst/>
              <a:ea typeface="Calibri" charset="0"/>
              <a:cs typeface="Times New Roman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476636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417102" y="415164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239463" y="1983076"/>
            <a:ext cx="4145723" cy="2453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Taking eye care to new heights!</a:t>
            </a:r>
            <a:endParaRPr lang="en-US" sz="2000" b="1" kern="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Highlights from this month: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Shared our clinic’s successful outcomes with other international researchers at the ARVO Annual Meeting!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Referral Rate Reports sent to Providers (Quarter 1) 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Presented at WREN Steering Committee Mtg: April 19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Testing implementation of calling back patients </a:t>
            </a:r>
            <a:r>
              <a:rPr lang="en-US" sz="1200">
                <a:latin typeface="Helvetica" charset="0"/>
                <a:ea typeface="Helvetica" charset="0"/>
                <a:cs typeface="Helvetica" charset="0"/>
              </a:rPr>
              <a:t>from the prior 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year who are due for their yearly eye photo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293915" y="1215744"/>
            <a:ext cx="6209825" cy="21484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293915" y="1964024"/>
            <a:ext cx="6209825" cy="1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293915" y="1690540"/>
            <a:ext cx="6209825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380246" y="4948290"/>
            <a:ext cx="612349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0246" y="4984535"/>
            <a:ext cx="612349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Tip of the Month</a:t>
            </a:r>
          </a:p>
          <a:p>
            <a:endParaRPr lang="en-US" sz="400" dirty="0">
              <a:latin typeface="Helvetica" charset="0"/>
              <a:ea typeface="Helvetica" charset="0"/>
              <a:cs typeface="Helvetica" charset="0"/>
            </a:endParaRPr>
          </a:p>
          <a:p>
            <a:pPr marL="227013"/>
            <a:r>
              <a:rPr lang="en-US" sz="1400" i="1" dirty="0"/>
              <a:t>“The success of the program is, in part, due to a sense of competition and recognition among providers.” ~ Tim </a:t>
            </a:r>
            <a:r>
              <a:rPr lang="en-US" sz="1400" i="1" dirty="0" err="1"/>
              <a:t>Bjelland</a:t>
            </a:r>
            <a:r>
              <a:rPr lang="en-US" sz="1400" i="1" dirty="0"/>
              <a:t>, DO</a:t>
            </a:r>
            <a:endParaRPr lang="en-US" sz="1000" i="1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380246" y="5795245"/>
            <a:ext cx="612349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486333" y="6436370"/>
            <a:ext cx="12089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charset="0"/>
                <a:ea typeface="Helvetica" charset="0"/>
                <a:cs typeface="Helvetica" charset="0"/>
              </a:rPr>
              <a:t>Target = 25 per month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96" b="62299" l="4520" r="62712">
                        <a14:foregroundMark x1="45009" y1="45168" x2="45009" y2="45168"/>
                        <a14:foregroundMark x1="51977" y1="47218" x2="51977" y2="47218"/>
                        <a14:foregroundMark x1="37288" y1="43851" x2="42938" y2="44217"/>
                        <a14:foregroundMark x1="58569" y1="46633" x2="49341" y2="38067"/>
                        <a14:foregroundMark x1="16008" y1="26354" x2="16008" y2="26354"/>
                        <a14:foregroundMark x1="10169" y1="27526" x2="7345" y2="27379"/>
                        <a14:foregroundMark x1="7533" y1="28770" x2="9793" y2="23280"/>
                        <a14:foregroundMark x1="10923" y1="23426" x2="29567" y2="23060"/>
                        <a14:backgroundMark x1="12994" y1="59883" x2="17326" y2="603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36" r="30027" b="37704"/>
          <a:stretch/>
        </p:blipFill>
        <p:spPr>
          <a:xfrm rot="264823">
            <a:off x="4909095" y="1831696"/>
            <a:ext cx="1466664" cy="307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13863</TotalTime>
  <Words>147</Words>
  <Application>Microsoft Office PowerPoint</Application>
  <PresentationFormat>Letter Paper (8.5x11 in)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386</cp:revision>
  <cp:lastPrinted>2018-02-08T19:07:49Z</cp:lastPrinted>
  <dcterms:created xsi:type="dcterms:W3CDTF">2017-06-21T16:07:03Z</dcterms:created>
  <dcterms:modified xsi:type="dcterms:W3CDTF">2018-05-21T20:18:00Z</dcterms:modified>
</cp:coreProperties>
</file>