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5454"/>
    <a:srgbClr val="3F645F"/>
    <a:srgbClr val="D2DBD9"/>
    <a:srgbClr val="F389B0"/>
    <a:srgbClr val="D2DAD8"/>
    <a:srgbClr val="9EABCA"/>
    <a:srgbClr val="014681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91" autoAdjust="0"/>
    <p:restoredTop sz="94723"/>
  </p:normalViewPr>
  <p:slideViewPr>
    <p:cSldViewPr snapToGrid="0" snapToObjects="1">
      <p:cViewPr varScale="1">
        <p:scale>
          <a:sx n="97" d="100"/>
          <a:sy n="97" d="100"/>
        </p:scale>
        <p:origin x="29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Carlson\Box%20Sync\Teleophthalmology%20Program\Research%20Materials\Monthly%20Referral%20Data%20and%20Graphs\Teleophthalmology%20Referral%20Graphs_updated%20monthly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rgbClr val="235454"/>
                </a:solidFill>
              </a:rPr>
              <a:t>Getting close to our referral</a:t>
            </a:r>
            <a:r>
              <a:rPr lang="en-US" b="1" baseline="0" dirty="0">
                <a:solidFill>
                  <a:srgbClr val="235454"/>
                </a:solidFill>
              </a:rPr>
              <a:t> goal</a:t>
            </a:r>
            <a:r>
              <a:rPr lang="en-US" b="1" dirty="0">
                <a:solidFill>
                  <a:srgbClr val="235454"/>
                </a:solidFill>
              </a:rPr>
              <a:t>!</a:t>
            </a:r>
            <a:r>
              <a:rPr lang="en-US" baseline="0" dirty="0">
                <a:solidFill>
                  <a:srgbClr val="235454"/>
                </a:solidFill>
              </a:rPr>
              <a:t> </a:t>
            </a:r>
            <a:endParaRPr lang="en-US" dirty="0">
              <a:solidFill>
                <a:srgbClr val="235454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097285932115581"/>
          <c:y val="0.11456627127101482"/>
          <c:w val="0.86534745264053747"/>
          <c:h val="0.68204116456989927"/>
        </c:manualLayout>
      </c:layout>
      <c:lineChart>
        <c:grouping val="standard"/>
        <c:varyColors val="0"/>
        <c:ser>
          <c:idx val="0"/>
          <c:order val="0"/>
          <c:tx>
            <c:strRef>
              <c:f>Graph!$B$87</c:f>
              <c:strCache>
                <c:ptCount val="1"/>
                <c:pt idx="0">
                  <c:v>Referrals Completed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>
                <c:manualLayout>
                  <c:x val="-7.7108807480530631E-2"/>
                  <c:y val="-2.151044967672424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rgbClr val="23545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A69-43DB-BAFE-2906D42E5F78}"/>
                </c:ext>
              </c:extLst>
            </c:dLbl>
            <c:dLbl>
              <c:idx val="7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769-4EA9-AA44-5579B7512E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Graph!$A$99:$A$104</c:f>
              <c:strCache>
                <c:ptCount val="6"/>
                <c:pt idx="0">
                  <c:v>Dec 2017</c:v>
                </c:pt>
                <c:pt idx="1">
                  <c:v>Jan 2018</c:v>
                </c:pt>
                <c:pt idx="2">
                  <c:v>Feb 2018</c:v>
                </c:pt>
                <c:pt idx="3">
                  <c:v>Mar 2018</c:v>
                </c:pt>
                <c:pt idx="4">
                  <c:v>Apr 2018</c:v>
                </c:pt>
                <c:pt idx="5">
                  <c:v>May 2018</c:v>
                </c:pt>
              </c:strCache>
            </c:strRef>
          </c:cat>
          <c:val>
            <c:numRef>
              <c:f>Graph!$B$99:$B$104</c:f>
              <c:numCache>
                <c:formatCode>General</c:formatCode>
                <c:ptCount val="6"/>
                <c:pt idx="0">
                  <c:v>9</c:v>
                </c:pt>
                <c:pt idx="1">
                  <c:v>6</c:v>
                </c:pt>
                <c:pt idx="2">
                  <c:v>11</c:v>
                </c:pt>
                <c:pt idx="3">
                  <c:v>14</c:v>
                </c:pt>
                <c:pt idx="4">
                  <c:v>3</c:v>
                </c:pt>
                <c:pt idx="5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769-4EA9-AA44-5579B7512E59}"/>
            </c:ext>
          </c:extLst>
        </c:ser>
        <c:ser>
          <c:idx val="1"/>
          <c:order val="1"/>
          <c:tx>
            <c:strRef>
              <c:f>Graph!$C$87</c:f>
              <c:strCache>
                <c:ptCount val="1"/>
                <c:pt idx="0">
                  <c:v>Target</c:v>
                </c:pt>
              </c:strCache>
            </c:strRef>
          </c:tx>
          <c:spPr>
            <a:ln w="28575" cap="rnd">
              <a:solidFill>
                <a:schemeClr val="accent2"/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Graph!$A$99:$A$104</c:f>
              <c:strCache>
                <c:ptCount val="6"/>
                <c:pt idx="0">
                  <c:v>Dec 2017</c:v>
                </c:pt>
                <c:pt idx="1">
                  <c:v>Jan 2018</c:v>
                </c:pt>
                <c:pt idx="2">
                  <c:v>Feb 2018</c:v>
                </c:pt>
                <c:pt idx="3">
                  <c:v>Mar 2018</c:v>
                </c:pt>
                <c:pt idx="4">
                  <c:v>Apr 2018</c:v>
                </c:pt>
                <c:pt idx="5">
                  <c:v>May 2018</c:v>
                </c:pt>
              </c:strCache>
            </c:strRef>
          </c:cat>
          <c:val>
            <c:numRef>
              <c:f>Graph!$C$99:$C$104</c:f>
              <c:numCache>
                <c:formatCode>General</c:formatCode>
                <c:ptCount val="6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  <c:pt idx="4">
                  <c:v>25</c:v>
                </c:pt>
                <c:pt idx="5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769-4EA9-AA44-5579B7512E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10656688"/>
        <c:axId val="610659440"/>
      </c:lineChart>
      <c:catAx>
        <c:axId val="610656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27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9440"/>
        <c:crosses val="autoZero"/>
        <c:auto val="1"/>
        <c:lblAlgn val="ctr"/>
        <c:lblOffset val="100"/>
        <c:noMultiLvlLbl val="1"/>
      </c:catAx>
      <c:valAx>
        <c:axId val="61065944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656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6/14/2018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chart" Target="../charts/chart1.xm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https://media.licdn.com/mpr/mpr/shrink_200_200/AAEAAQAAAAAAAAc_AAAAJDBiOTQ4ZWYyLTQ5MTEtNDBhNS1iNmZmLTJlNmQ4ZmViZDZiMw.png" TargetMode="External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Chart 23">
            <a:extLst>
              <a:ext uri="{FF2B5EF4-FFF2-40B4-BE49-F238E27FC236}">
                <a16:creationId xmlns:a16="http://schemas.microsoft.com/office/drawing/2014/main" id="{00000000-0008-0000-00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868753"/>
              </p:ext>
            </p:extLst>
          </p:nvPr>
        </p:nvGraphicFramePr>
        <p:xfrm>
          <a:off x="380247" y="5840360"/>
          <a:ext cx="3468631" cy="2907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Rectangle 5"/>
          <p:cNvSpPr/>
          <p:nvPr/>
        </p:nvSpPr>
        <p:spPr>
          <a:xfrm>
            <a:off x="293915" y="121574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June 2018 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sp>
        <p:nvSpPr>
          <p:cNvPr id="9" name="Text Box 1" descr="Text box sidebar"/>
          <p:cNvSpPr txBox="1"/>
          <p:nvPr/>
        </p:nvSpPr>
        <p:spPr>
          <a:xfrm>
            <a:off x="3923070" y="5840360"/>
            <a:ext cx="2580669" cy="2907889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82880" marR="182880" algn="ctr">
              <a:spcBef>
                <a:spcPts val="0"/>
              </a:spcBef>
            </a:pPr>
            <a:endParaRPr lang="en-US" sz="1300" b="1" u="sng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182880" marR="182880" algn="ctr">
              <a:spcBef>
                <a:spcPts val="0"/>
              </a:spcBef>
            </a:pPr>
            <a:r>
              <a:rPr lang="en-US" sz="1300" b="1" u="sng" kern="10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Top REFERRERS* </a:t>
            </a:r>
          </a:p>
          <a:p>
            <a:pPr marL="182880" marR="182880" algn="ctr">
              <a:spcBef>
                <a:spcPts val="0"/>
              </a:spcBef>
            </a:pPr>
            <a:r>
              <a:rPr lang="en-US" sz="1300" b="1" kern="10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may</a:t>
            </a:r>
            <a:endParaRPr lang="en-US" sz="1300" b="1" kern="10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 marL="228600" marR="182880" lvl="1" indent="-228600" algn="ctr">
              <a:lnSpc>
                <a:spcPct val="130000"/>
              </a:lnSpc>
              <a:spcAft>
                <a:spcPts val="400"/>
              </a:spcAft>
              <a:buFont typeface="+mj-lt"/>
              <a:buAutoNum type="arabicPeriod"/>
            </a:pP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Two way tie! </a:t>
            </a:r>
          </a:p>
          <a:p>
            <a:pPr marL="0" marR="182880" lvl="1" algn="ctr">
              <a:lnSpc>
                <a:spcPct val="130000"/>
              </a:lnSpc>
              <a:spcAft>
                <a:spcPts val="400"/>
              </a:spcAft>
            </a:pPr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(P. Rudy, MD; C. Custer, PA-C)</a:t>
            </a:r>
          </a:p>
          <a:p>
            <a:pPr marL="174625" marR="182880" lvl="1" algn="ctr">
              <a:lnSpc>
                <a:spcPct val="130000"/>
              </a:lnSpc>
              <a:spcAft>
                <a:spcPts val="400"/>
              </a:spcAft>
            </a:pP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2. Two way tie!</a:t>
            </a:r>
            <a:r>
              <a:rPr lang="en-US" sz="14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 </a:t>
            </a:r>
          </a:p>
          <a:p>
            <a:pPr marL="174625" marR="182880" lvl="1" algn="ctr"/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(K. Butterfield, DO; </a:t>
            </a:r>
          </a:p>
          <a:p>
            <a:pPr marL="174625" marR="182880" lvl="1" algn="ctr"/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A. </a:t>
            </a:r>
            <a:r>
              <a:rPr lang="en-US" sz="1000" kern="100" dirty="0" err="1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Gatzke-Plamann</a:t>
            </a:r>
            <a:r>
              <a:rPr lang="en-US" sz="10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, MD)</a:t>
            </a:r>
            <a:endParaRPr lang="en-US" sz="800" b="1" i="1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endParaRPr lang="en-US" sz="200" b="1" i="1" kern="100" dirty="0">
              <a:solidFill>
                <a:schemeClr val="tx1"/>
              </a:solidFill>
              <a:latin typeface="Helvetica" charset="0"/>
              <a:ea typeface="Helvetica" charset="0"/>
              <a:cs typeface="Helvetica" charset="0"/>
            </a:endParaRPr>
          </a:p>
          <a:p>
            <a:pPr marL="169863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1200" b="1" i="1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One in three </a:t>
            </a:r>
            <a:r>
              <a:rPr lang="en-US" sz="1200" kern="100" dirty="0">
                <a:solidFill>
                  <a:schemeClr val="tx1"/>
                </a:solidFill>
                <a:latin typeface="Helvetica" charset="0"/>
                <a:ea typeface="Helvetica" charset="0"/>
                <a:cs typeface="Helvetica" charset="0"/>
              </a:rPr>
              <a:t>providers referred at least 1 patient last month!</a:t>
            </a:r>
          </a:p>
          <a:p>
            <a:pPr marL="225425" marR="182880" lvl="1" algn="ctr">
              <a:lnSpc>
                <a:spcPct val="130000"/>
              </a:lnSpc>
              <a:spcAft>
                <a:spcPts val="900"/>
              </a:spcAft>
            </a:pPr>
            <a:r>
              <a:rPr lang="en-US" sz="900" kern="100" dirty="0">
                <a:solidFill>
                  <a:srgbClr val="404040"/>
                </a:solidFill>
                <a:latin typeface="Helvetica" charset="0"/>
                <a:ea typeface="Helvetica" charset="0"/>
                <a:cs typeface="Helvetica" charset="0"/>
              </a:rPr>
              <a:t>*Based on patient completion of teleophthalmology referrals</a:t>
            </a:r>
          </a:p>
          <a:p>
            <a:pPr marL="0" marR="0">
              <a:spcBef>
                <a:spcPts val="600"/>
              </a:spcBef>
              <a:spcAft>
                <a:spcPts val="0"/>
              </a:spcAft>
            </a:pPr>
            <a:endParaRPr lang="en-US" sz="900" i="1" kern="100" dirty="0">
              <a:solidFill>
                <a:srgbClr val="595959"/>
              </a:solidFill>
              <a:effectLst/>
              <a:ea typeface="Calibri" charset="0"/>
              <a:cs typeface="Times New Roman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476636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417102" y="415164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293914" y="1983076"/>
            <a:ext cx="3707815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kern="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We *see* a bright future in </a:t>
            </a:r>
            <a:r>
              <a:rPr lang="en-US" sz="1600" b="1" kern="0" cap="all" dirty="0" err="1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teleophthalmology</a:t>
            </a:r>
            <a:r>
              <a:rPr lang="en-US" sz="1600" b="1" kern="0" cap="all" dirty="0">
                <a:solidFill>
                  <a:srgbClr val="235454"/>
                </a:solidFill>
                <a:effectLst/>
                <a:latin typeface="Helvetica" charset="0"/>
                <a:ea typeface="Helvetica" charset="0"/>
                <a:cs typeface="Helvetica" charset="0"/>
              </a:rPr>
              <a:t>!</a:t>
            </a:r>
            <a:endParaRPr lang="en-US" sz="2000" b="1" kern="0" cap="all" dirty="0">
              <a:solidFill>
                <a:srgbClr val="235454"/>
              </a:solidFill>
              <a:effectLst/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endParaRPr lang="en-US" sz="11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Highlights from this month: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Cameras for all 4 Outreach clinics have received grant funding from the Wisconsin Public Service Commission!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Special thanks to Martha </a:t>
            </a:r>
            <a:r>
              <a:rPr lang="en-US" sz="1400" dirty="0" err="1">
                <a:latin typeface="Helvetica" charset="0"/>
                <a:ea typeface="Helvetica" charset="0"/>
                <a:cs typeface="Helvetica" charset="0"/>
              </a:rPr>
              <a:t>Kindree-Airth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 for her outstanding grant writing </a:t>
            </a:r>
            <a:r>
              <a:rPr lang="en-US" sz="1400" dirty="0" smtClean="0">
                <a:latin typeface="Helvetica" charset="0"/>
                <a:ea typeface="Helvetica" charset="0"/>
                <a:cs typeface="Helvetica" charset="0"/>
              </a:rPr>
              <a:t>skills</a:t>
            </a: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293915" y="1215744"/>
            <a:ext cx="6209825" cy="21484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293915" y="1964024"/>
            <a:ext cx="6209825" cy="1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293915" y="1690540"/>
            <a:ext cx="6209825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380246" y="4283065"/>
            <a:ext cx="612349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/>
          <p:nvPr/>
        </p:nvCxnSpPr>
        <p:spPr>
          <a:xfrm>
            <a:off x="411095" y="5753389"/>
            <a:ext cx="6123494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1592807" y="6238486"/>
            <a:ext cx="12089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dirty="0">
                <a:latin typeface="Helvetica" charset="0"/>
                <a:ea typeface="Helvetica" charset="0"/>
                <a:cs typeface="Helvetica" charset="0"/>
              </a:rPr>
              <a:t>Target = 25 per month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42"/>
          <a:stretch/>
        </p:blipFill>
        <p:spPr>
          <a:xfrm>
            <a:off x="3923070" y="2402869"/>
            <a:ext cx="1923447" cy="1757342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47336" y="4303637"/>
            <a:ext cx="6102981" cy="1590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Updates: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Highest number of completed referrals ever in May 2018!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i="1" dirty="0">
                <a:latin typeface="Helvetica" charset="0"/>
                <a:ea typeface="Helvetica" charset="0"/>
                <a:cs typeface="Helvetica" charset="0"/>
              </a:rPr>
              <a:t>Mobile Camera Team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: We are working to prepare for camera installation and training at one Outreach clinic at a time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UW Health </a:t>
            </a:r>
            <a:r>
              <a:rPr lang="en-US" sz="1400">
                <a:latin typeface="Helvetica" charset="0"/>
                <a:ea typeface="Helvetica" charset="0"/>
                <a:cs typeface="Helvetica" charset="0"/>
              </a:rPr>
              <a:t>in Madison plans </a:t>
            </a: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to start offering eye photos this summer 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endParaRPr lang="en-US" sz="1400" dirty="0">
              <a:latin typeface="Helvetica" charset="0"/>
              <a:ea typeface="Helvetica" charset="0"/>
              <a:cs typeface="Helvetica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41" b="94595" l="7692" r="59707">
                        <a14:foregroundMark x1="18681" y1="34054" x2="18315" y2="32973"/>
                        <a14:foregroundMark x1="16850" y1="16216" x2="16850" y2="16216"/>
                        <a14:foregroundMark x1="16484" y1="15676" x2="17949" y2="33514"/>
                        <a14:foregroundMark x1="16850" y1="15135" x2="31136" y2="1081"/>
                        <a14:foregroundMark x1="36630" y1="2703" x2="57509" y2="151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89" r="36671" b="3129"/>
          <a:stretch/>
        </p:blipFill>
        <p:spPr>
          <a:xfrm flipH="1">
            <a:off x="5338570" y="2910347"/>
            <a:ext cx="1120207" cy="13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14036</TotalTime>
  <Words>169</Words>
  <Application>Microsoft Office PowerPoint</Application>
  <PresentationFormat>Letter Paper (8.5x11 in)</PresentationFormat>
  <Paragraphs>26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Yu Gothic Light</vt:lpstr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405</cp:revision>
  <cp:lastPrinted>2018-02-08T19:07:49Z</cp:lastPrinted>
  <dcterms:created xsi:type="dcterms:W3CDTF">2017-06-21T16:07:03Z</dcterms:created>
  <dcterms:modified xsi:type="dcterms:W3CDTF">2018-06-14T18:33:49Z</dcterms:modified>
</cp:coreProperties>
</file>