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3"/>
  </p:notesMasterIdLst>
  <p:sldIdLst>
    <p:sldId id="256" r:id="rId2"/>
  </p:sldIdLst>
  <p:sldSz cx="6858000" cy="9144000" type="letter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35454"/>
    <a:srgbClr val="3F645F"/>
    <a:srgbClr val="D2DBD9"/>
    <a:srgbClr val="F389B0"/>
    <a:srgbClr val="D2DAD8"/>
    <a:srgbClr val="9EABCA"/>
    <a:srgbClr val="014681"/>
    <a:srgbClr val="B0B0B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100" autoAdjust="0"/>
    <p:restoredTop sz="94723"/>
  </p:normalViewPr>
  <p:slideViewPr>
    <p:cSldViewPr snapToGrid="0" snapToObjects="1">
      <p:cViewPr varScale="1">
        <p:scale>
          <a:sx n="97" d="100"/>
          <a:sy n="97" d="100"/>
        </p:scale>
        <p:origin x="299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JCarlson\Box%20Sync\Teleophthalmology%20Program\Research%20Materials\Monthly%20Referral%20Data%20and%20Graphs\Teleophthalmology%20Referral%20Graphs_updated%20monthly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0" i="0" u="none" strike="noStrike" kern="1200" spc="0" baseline="0">
                <a:solidFill>
                  <a:srgbClr val="235454"/>
                </a:solidFill>
                <a:latin typeface="Helvetica" panose="020B0604020202020204" pitchFamily="34" charset="0"/>
                <a:ea typeface="+mn-ea"/>
                <a:cs typeface="Helvetica" panose="020B0604020202020204" pitchFamily="34" charset="0"/>
              </a:defRPr>
            </a:pPr>
            <a:r>
              <a:rPr lang="en-US" sz="1200" dirty="0" smtClean="0">
                <a:solidFill>
                  <a:srgbClr val="235454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We</a:t>
            </a:r>
            <a:r>
              <a:rPr lang="en-US" sz="1200" baseline="0" dirty="0" smtClean="0">
                <a:solidFill>
                  <a:srgbClr val="235454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en-US" sz="1200" dirty="0" smtClean="0">
                <a:solidFill>
                  <a:srgbClr val="235454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are so close to our target! </a:t>
            </a:r>
            <a:endParaRPr lang="en-US" sz="1200" dirty="0">
              <a:solidFill>
                <a:srgbClr val="235454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c:rich>
      </c:tx>
      <c:layout>
        <c:manualLayout>
          <c:xMode val="edge"/>
          <c:yMode val="edge"/>
          <c:x val="0.19644921533772627"/>
          <c:y val="4.398266875059091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spc="0" baseline="0">
              <a:solidFill>
                <a:srgbClr val="235454"/>
              </a:solidFill>
              <a:latin typeface="Helvetica" panose="020B0604020202020204" pitchFamily="34" charset="0"/>
              <a:ea typeface="+mn-ea"/>
              <a:cs typeface="Helvetica" panose="020B0604020202020204" pitchFamily="34" charset="0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9.6633190304474051E-2"/>
          <c:y val="6.1060116376451132E-2"/>
          <c:w val="0.84659618059832531"/>
          <c:h val="0.75943344273139213"/>
        </c:manualLayout>
      </c:layout>
      <c:lineChart>
        <c:grouping val="standard"/>
        <c:varyColors val="0"/>
        <c:ser>
          <c:idx val="0"/>
          <c:order val="0"/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2.5331024982399201E-2"/>
                  <c:y val="-5.944865574753240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793F-4D42-A5A0-107C82EB8E31}"/>
                </c:ext>
              </c:extLst>
            </c:dLbl>
            <c:dLbl>
              <c:idx val="5"/>
              <c:layout>
                <c:manualLayout>
                  <c:x val="-2.1847874851819785E-2"/>
                  <c:y val="3.489788384038542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793F-4D42-A5A0-107C82EB8E3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'Graphs Monthly'!$B$35:$B$40</c:f>
              <c:numCache>
                <c:formatCode>mmm\-yy</c:formatCode>
                <c:ptCount val="6"/>
                <c:pt idx="0">
                  <c:v>43149</c:v>
                </c:pt>
                <c:pt idx="1">
                  <c:v>43177</c:v>
                </c:pt>
                <c:pt idx="2">
                  <c:v>43208</c:v>
                </c:pt>
                <c:pt idx="3">
                  <c:v>43238</c:v>
                </c:pt>
                <c:pt idx="4">
                  <c:v>43269</c:v>
                </c:pt>
                <c:pt idx="5">
                  <c:v>43299</c:v>
                </c:pt>
              </c:numCache>
            </c:numRef>
          </c:cat>
          <c:val>
            <c:numRef>
              <c:f>'Graphs Monthly'!$E$35:$E$40</c:f>
              <c:numCache>
                <c:formatCode>General</c:formatCode>
                <c:ptCount val="6"/>
                <c:pt idx="0">
                  <c:v>10</c:v>
                </c:pt>
                <c:pt idx="1">
                  <c:v>14</c:v>
                </c:pt>
                <c:pt idx="2">
                  <c:v>4</c:v>
                </c:pt>
                <c:pt idx="3">
                  <c:v>16</c:v>
                </c:pt>
                <c:pt idx="4">
                  <c:v>20</c:v>
                </c:pt>
                <c:pt idx="5">
                  <c:v>24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93F-4D42-A5A0-107C82EB8E31}"/>
            </c:ext>
          </c:extLst>
        </c:ser>
        <c:ser>
          <c:idx val="1"/>
          <c:order val="1"/>
          <c:tx>
            <c:strRef>
              <c:f>'Graphs Monthly'!$F$35:$F$40</c:f>
              <c:strCache>
                <c:ptCount val="6"/>
                <c:pt idx="0">
                  <c:v>25</c:v>
                </c:pt>
                <c:pt idx="1">
                  <c:v>25</c:v>
                </c:pt>
                <c:pt idx="2">
                  <c:v>25</c:v>
                </c:pt>
                <c:pt idx="3">
                  <c:v>25</c:v>
                </c:pt>
                <c:pt idx="4">
                  <c:v>25</c:v>
                </c:pt>
                <c:pt idx="5">
                  <c:v>25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val>
            <c:numRef>
              <c:f>'Graphs Monthly'!$F$35:$F$40</c:f>
              <c:numCache>
                <c:formatCode>General</c:formatCode>
                <c:ptCount val="6"/>
                <c:pt idx="0">
                  <c:v>25</c:v>
                </c:pt>
                <c:pt idx="1">
                  <c:v>25</c:v>
                </c:pt>
                <c:pt idx="2">
                  <c:v>25</c:v>
                </c:pt>
                <c:pt idx="3">
                  <c:v>25</c:v>
                </c:pt>
                <c:pt idx="4">
                  <c:v>25</c:v>
                </c:pt>
                <c:pt idx="5">
                  <c:v>25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93F-4D42-A5A0-107C82EB8E3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610656688"/>
        <c:axId val="610659440"/>
      </c:lineChart>
      <c:dateAx>
        <c:axId val="610656688"/>
        <c:scaling>
          <c:orientation val="minMax"/>
        </c:scaling>
        <c:delete val="0"/>
        <c:axPos val="b"/>
        <c:numFmt formatCode="mmm\-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2700000" spcFirstLastPara="1" vertOverflow="ellipsis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10659440"/>
        <c:crosses val="autoZero"/>
        <c:auto val="1"/>
        <c:lblOffset val="100"/>
        <c:baseTimeUnit val="days"/>
        <c:majorUnit val="1"/>
        <c:majorTimeUnit val="months"/>
      </c:dateAx>
      <c:valAx>
        <c:axId val="610659440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1065668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12700">
      <a:solidFill>
        <a:srgbClr val="235454"/>
      </a:solidFill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AFCC2D81-A236-D542-B5B1-7181ECA7C281}" type="datetimeFigureOut">
              <a:rPr lang="en-US" smtClean="0"/>
              <a:t>8/23/2018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328863" y="1162050"/>
            <a:ext cx="235267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9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9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7DA35256-F3EF-064E-9632-5B576FC8B2D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8464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A35256-F3EF-064E-9632-5B576FC8B2D2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36325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13F43-7C50-8844-9F87-D87BF9135FAD}" type="datetimeFigureOut">
              <a:rPr lang="en-US" smtClean="0"/>
              <a:t>8/23/2018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03B7E-FAAD-354D-AC1F-5895814841B0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13F43-7C50-8844-9F87-D87BF9135FAD}" type="datetimeFigureOut">
              <a:rPr lang="en-US" smtClean="0"/>
              <a:t>8/23/2018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03B7E-FAAD-354D-AC1F-5895814841B0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13F43-7C50-8844-9F87-D87BF9135FAD}" type="datetimeFigureOut">
              <a:rPr lang="en-US" smtClean="0"/>
              <a:t>8/23/2018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03B7E-FAAD-354D-AC1F-5895814841B0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13F43-7C50-8844-9F87-D87BF9135FAD}" type="datetimeFigureOut">
              <a:rPr lang="en-US" smtClean="0"/>
              <a:t>8/23/2018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03B7E-FAAD-354D-AC1F-5895814841B0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13F43-7C50-8844-9F87-D87BF9135FAD}" type="datetimeFigureOut">
              <a:rPr lang="en-US" smtClean="0"/>
              <a:t>8/23/2018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03B7E-FAAD-354D-AC1F-5895814841B0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13F43-7C50-8844-9F87-D87BF9135FAD}" type="datetimeFigureOut">
              <a:rPr lang="en-US" smtClean="0"/>
              <a:t>8/23/2018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03B7E-FAAD-354D-AC1F-5895814841B0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13F43-7C50-8844-9F87-D87BF9135FAD}" type="datetimeFigureOut">
              <a:rPr lang="en-US" smtClean="0"/>
              <a:t>8/23/2018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03B7E-FAAD-354D-AC1F-5895814841B0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13F43-7C50-8844-9F87-D87BF9135FAD}" type="datetimeFigureOut">
              <a:rPr lang="en-US" smtClean="0"/>
              <a:t>8/23/2018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03B7E-FAAD-354D-AC1F-5895814841B0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dirty="0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13F43-7C50-8844-9F87-D87BF9135FAD}" type="datetimeFigureOut">
              <a:rPr lang="en-US" smtClean="0"/>
              <a:t>8/23/2018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03B7E-FAAD-354D-AC1F-5895814841B0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13F43-7C50-8844-9F87-D87BF9135FAD}" type="datetimeFigureOut">
              <a:rPr lang="en-US" smtClean="0"/>
              <a:t>8/23/2018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03B7E-FAAD-354D-AC1F-5895814841B0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13F43-7C50-8844-9F87-D87BF9135FAD}" type="datetimeFigureOut">
              <a:rPr lang="en-US" smtClean="0"/>
              <a:t>8/23/2018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03B7E-FAAD-354D-AC1F-5895814841B0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913F43-7C50-8844-9F87-D87BF9135FAD}" type="datetimeFigureOut">
              <a:rPr lang="en-US" smtClean="0"/>
              <a:t>8/23/2018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403B7E-FAAD-354D-AC1F-5895814841B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59409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.jp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1.xml"/><Relationship Id="rId5" Type="http://schemas.microsoft.com/office/2007/relationships/hdphoto" Target="../media/hdphoto1.wdp"/><Relationship Id="rId4" Type="http://schemas.openxmlformats.org/officeDocument/2006/relationships/image" Target="../media/image2.png"/><Relationship Id="rId9" Type="http://schemas.openxmlformats.org/officeDocument/2006/relationships/image" Target="https://media.licdn.com/mpr/mpr/shrink_200_200/AAEAAQAAAAAAAAc_AAAAJDBiOTQ4ZWYyLTQ5MTEtNDBhNS1iNmZmLTJlNmQ4ZmViZDZiMw.pn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5028159" y="1941238"/>
            <a:ext cx="1705732" cy="1327355"/>
            <a:chOff x="3984789" y="2442714"/>
            <a:chExt cx="2508439" cy="1650749"/>
          </a:xfrm>
        </p:grpSpPr>
        <p:pic>
          <p:nvPicPr>
            <p:cNvPr id="5" name="Picture 4" descr="Water &lt;strong&gt;Splash&lt;/strong&gt; Free Stock Photo - Public Domain Pictures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9074"/>
            <a:stretch/>
          </p:blipFill>
          <p:spPr>
            <a:xfrm>
              <a:off x="3984789" y="2442714"/>
              <a:ext cx="2508439" cy="1455013"/>
            </a:xfrm>
            <a:prstGeom prst="rect">
              <a:avLst/>
            </a:prstGeom>
          </p:spPr>
        </p:pic>
        <p:pic>
          <p:nvPicPr>
            <p:cNvPr id="3" name="Picture 2"/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22200" b="79400" l="3400" r="96200">
                          <a14:foregroundMark x1="31400" y1="63200" x2="31400" y2="63200"/>
                          <a14:foregroundMark x1="49200" y1="62800" x2="49200" y2="62800"/>
                          <a14:foregroundMark x1="31000" y1="56800" x2="25800" y2="70800"/>
                          <a14:foregroundMark x1="44600" y1="38600" x2="42800" y2="23800"/>
                          <a14:foregroundMark x1="5200" y1="65200" x2="8600" y2="44000"/>
                          <a14:foregroundMark x1="80600" y1="42000" x2="92800" y2="46600"/>
                          <a14:foregroundMark x1="64000" y1="36000" x2="69200" y2="45000"/>
                          <a14:foregroundMark x1="8200" y1="53000" x2="16600" y2="50200"/>
                          <a14:backgroundMark x1="6200" y1="52600" x2="15200" y2="47200"/>
                          <a14:backgroundMark x1="9400" y1="42400" x2="6000" y2="50000"/>
                          <a14:backgroundMark x1="4800" y1="53400" x2="10000" y2="50600"/>
                          <a14:backgroundMark x1="8600" y1="51200" x2="8000" y2="42200"/>
                          <a14:backgroundMark x1="5600" y1="48600" x2="9600" y2="50600"/>
                          <a14:backgroundMark x1="42400" y1="25200" x2="44600" y2="24200"/>
                          <a14:backgroundMark x1="41200" y1="27800" x2="46000" y2="2320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55" t="18207" r="2877" b="18207"/>
            <a:stretch/>
          </p:blipFill>
          <p:spPr>
            <a:xfrm>
              <a:off x="4407282" y="3013961"/>
              <a:ext cx="1612244" cy="1079502"/>
            </a:xfrm>
            <a:prstGeom prst="rect">
              <a:avLst/>
            </a:prstGeom>
          </p:spPr>
        </p:pic>
      </p:grpSp>
      <p:graphicFrame>
        <p:nvGraphicFramePr>
          <p:cNvPr id="22" name="Chart 21">
            <a:extLst>
              <a:ext uri="{FF2B5EF4-FFF2-40B4-BE49-F238E27FC236}">
                <a16:creationId xmlns:a16="http://schemas.microsoft.com/office/drawing/2014/main" id="{00000000-0008-0000-0000-000007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60331466"/>
              </p:ext>
            </p:extLst>
          </p:nvPr>
        </p:nvGraphicFramePr>
        <p:xfrm>
          <a:off x="383459" y="5860748"/>
          <a:ext cx="3539612" cy="28875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6" name="Rectangle 5"/>
          <p:cNvSpPr/>
          <p:nvPr/>
        </p:nvSpPr>
        <p:spPr>
          <a:xfrm>
            <a:off x="293915" y="989604"/>
            <a:ext cx="6270170" cy="769441"/>
          </a:xfrm>
          <a:prstGeom prst="rect">
            <a:avLst/>
          </a:prstGeom>
          <a:noFill/>
          <a:ln w="12700" cmpd="thinThick">
            <a:noFill/>
            <a:prstDash val="solid"/>
            <a:bevel/>
          </a:ln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en-US" sz="2400" b="1" kern="1400" cap="all" dirty="0">
                <a:solidFill>
                  <a:srgbClr val="235454"/>
                </a:solidFill>
                <a:effectLst/>
                <a:latin typeface="Helvetica" panose="020B0604020202020204" pitchFamily="34" charset="0"/>
                <a:ea typeface="Yu Gothic Light" charset="-128"/>
                <a:cs typeface="Helvetica" panose="020B0604020202020204" pitchFamily="34" charset="0"/>
              </a:rPr>
              <a:t>Diabetes Quality Care Team</a:t>
            </a:r>
          </a:p>
          <a:p>
            <a:pPr algn="ctr">
              <a:spcBef>
                <a:spcPts val="600"/>
              </a:spcBef>
            </a:pPr>
            <a:r>
              <a:rPr lang="en-US" sz="1400" b="1" kern="1400" cap="all" dirty="0" smtClean="0">
                <a:solidFill>
                  <a:srgbClr val="235454"/>
                </a:solidFill>
                <a:latin typeface="Helvetica" panose="020B0604020202020204" pitchFamily="34" charset="0"/>
                <a:ea typeface="Yu Gothic Light" charset="-128"/>
                <a:cs typeface="Helvetica" panose="020B0604020202020204" pitchFamily="34" charset="0"/>
              </a:rPr>
              <a:t>August </a:t>
            </a:r>
            <a:r>
              <a:rPr lang="en-US" sz="1400" b="1" kern="1400" cap="all" dirty="0">
                <a:solidFill>
                  <a:srgbClr val="235454"/>
                </a:solidFill>
                <a:latin typeface="Helvetica" panose="020B0604020202020204" pitchFamily="34" charset="0"/>
                <a:ea typeface="Yu Gothic Light" charset="-128"/>
                <a:cs typeface="Helvetica" panose="020B0604020202020204" pitchFamily="34" charset="0"/>
              </a:rPr>
              <a:t>2018 NEWSLETTER</a:t>
            </a:r>
            <a:endParaRPr lang="en-US" sz="1400" b="1" kern="1400" cap="all" dirty="0">
              <a:solidFill>
                <a:srgbClr val="235454"/>
              </a:solidFill>
              <a:effectLst/>
              <a:latin typeface="Helvetica" panose="020B0604020202020204" pitchFamily="34" charset="0"/>
              <a:ea typeface="Yu Gothic Light" charset="-128"/>
              <a:cs typeface="Helvetica" panose="020B0604020202020204" pitchFamily="34" charset="0"/>
            </a:endParaRPr>
          </a:p>
        </p:txBody>
      </p:sp>
      <p:sp>
        <p:nvSpPr>
          <p:cNvPr id="9" name="Text Box 1" descr="Text box sidebar"/>
          <p:cNvSpPr txBox="1"/>
          <p:nvPr/>
        </p:nvSpPr>
        <p:spPr>
          <a:xfrm>
            <a:off x="3923070" y="5860748"/>
            <a:ext cx="2580669" cy="2887502"/>
          </a:xfrm>
          <a:prstGeom prst="rect">
            <a:avLst/>
          </a:prstGeom>
          <a:noFill/>
          <a:ln w="12700">
            <a:solidFill>
              <a:schemeClr val="tx1"/>
            </a:solidFill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182880" marR="182880" algn="ctr">
              <a:spcBef>
                <a:spcPts val="0"/>
              </a:spcBef>
            </a:pPr>
            <a:endParaRPr lang="en-US" sz="1300" b="1" u="sng" kern="100" cap="all" dirty="0">
              <a:solidFill>
                <a:srgbClr val="235454"/>
              </a:solidFill>
              <a:effectLst/>
              <a:latin typeface="Helvetica" charset="0"/>
              <a:ea typeface="Helvetica" charset="0"/>
              <a:cs typeface="Helvetica" charset="0"/>
            </a:endParaRPr>
          </a:p>
          <a:p>
            <a:pPr marL="182880" marR="182880" algn="ctr">
              <a:spcBef>
                <a:spcPts val="0"/>
              </a:spcBef>
            </a:pPr>
            <a:r>
              <a:rPr lang="en-US" sz="1300" b="1" u="sng" kern="100" cap="all" dirty="0">
                <a:solidFill>
                  <a:srgbClr val="235454"/>
                </a:solidFill>
                <a:effectLst/>
                <a:latin typeface="Helvetica" charset="0"/>
                <a:ea typeface="Helvetica" charset="0"/>
                <a:cs typeface="Helvetica" charset="0"/>
              </a:rPr>
              <a:t>Top REFERRERS* </a:t>
            </a:r>
          </a:p>
          <a:p>
            <a:pPr marL="182880" marR="182880" algn="ctr">
              <a:spcBef>
                <a:spcPts val="0"/>
              </a:spcBef>
            </a:pPr>
            <a:r>
              <a:rPr lang="en-US" sz="1300" b="1" kern="100" cap="all" dirty="0" smtClean="0">
                <a:solidFill>
                  <a:srgbClr val="235454"/>
                </a:solidFill>
                <a:effectLst/>
                <a:latin typeface="Helvetica" charset="0"/>
                <a:ea typeface="Helvetica" charset="0"/>
                <a:cs typeface="Helvetica" charset="0"/>
              </a:rPr>
              <a:t>July</a:t>
            </a:r>
          </a:p>
          <a:p>
            <a:pPr marL="182880" marR="182880" algn="ctr">
              <a:spcBef>
                <a:spcPts val="0"/>
              </a:spcBef>
            </a:pPr>
            <a:endParaRPr lang="en-US" sz="1300" b="1" kern="100" cap="all" dirty="0">
              <a:solidFill>
                <a:srgbClr val="235454"/>
              </a:solidFill>
              <a:effectLst/>
              <a:latin typeface="Helvetica" charset="0"/>
              <a:ea typeface="Helvetica" charset="0"/>
              <a:cs typeface="Helvetica" charset="0"/>
            </a:endParaRPr>
          </a:p>
          <a:p>
            <a:pPr marL="228600" marR="182880" lvl="1" indent="-228600" algn="ctr">
              <a:lnSpc>
                <a:spcPct val="130000"/>
              </a:lnSpc>
              <a:spcAft>
                <a:spcPts val="400"/>
              </a:spcAft>
              <a:buFont typeface="+mj-lt"/>
              <a:buAutoNum type="arabicPeriod"/>
            </a:pPr>
            <a:r>
              <a:rPr lang="en-US" sz="1200" kern="100" dirty="0" smtClean="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rPr>
              <a:t>David Hoffmann, MD</a:t>
            </a:r>
            <a:endParaRPr lang="en-US" sz="1000" kern="100" dirty="0">
              <a:solidFill>
                <a:schemeClr val="tx1"/>
              </a:solidFill>
              <a:latin typeface="Helvetica" charset="0"/>
              <a:ea typeface="Helvetica" charset="0"/>
              <a:cs typeface="Helvetica" charset="0"/>
            </a:endParaRPr>
          </a:p>
          <a:p>
            <a:pPr marL="174625" marR="182880" lvl="1" algn="ctr">
              <a:lnSpc>
                <a:spcPct val="130000"/>
              </a:lnSpc>
              <a:spcAft>
                <a:spcPts val="400"/>
              </a:spcAft>
            </a:pPr>
            <a:r>
              <a:rPr lang="en-US" sz="1200" kern="100" dirty="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rPr>
              <a:t>2. </a:t>
            </a:r>
            <a:r>
              <a:rPr lang="en-US" sz="1200" kern="100" dirty="0" smtClean="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rPr>
              <a:t>Randy Brandt, PA-C</a:t>
            </a:r>
          </a:p>
          <a:p>
            <a:pPr marL="174625" marR="182880" lvl="1" algn="ctr">
              <a:lnSpc>
                <a:spcPct val="130000"/>
              </a:lnSpc>
              <a:spcAft>
                <a:spcPts val="400"/>
              </a:spcAft>
            </a:pPr>
            <a:r>
              <a:rPr lang="en-US" sz="1200" kern="100" dirty="0" smtClean="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rPr>
              <a:t>3. </a:t>
            </a:r>
            <a:r>
              <a:rPr lang="en-US" sz="1200" kern="100" dirty="0" err="1" smtClean="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rPr>
              <a:t>Cris</a:t>
            </a:r>
            <a:r>
              <a:rPr lang="en-US" sz="1200" kern="100" dirty="0" smtClean="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rPr>
              <a:t> Custer, PA-C</a:t>
            </a:r>
          </a:p>
          <a:p>
            <a:pPr marL="169863" marR="182880" lvl="1" algn="ctr">
              <a:lnSpc>
                <a:spcPct val="130000"/>
              </a:lnSpc>
              <a:spcAft>
                <a:spcPts val="900"/>
              </a:spcAft>
            </a:pPr>
            <a:endParaRPr lang="en-US" sz="200" b="1" i="1" kern="100" dirty="0">
              <a:solidFill>
                <a:schemeClr val="tx1"/>
              </a:solidFill>
              <a:latin typeface="Helvetica" charset="0"/>
              <a:ea typeface="Helvetica" charset="0"/>
              <a:cs typeface="Helvetica" charset="0"/>
            </a:endParaRPr>
          </a:p>
          <a:p>
            <a:pPr marL="169863" marR="182880" lvl="1" algn="ctr">
              <a:lnSpc>
                <a:spcPct val="130000"/>
              </a:lnSpc>
              <a:spcAft>
                <a:spcPts val="900"/>
              </a:spcAft>
            </a:pPr>
            <a:r>
              <a:rPr lang="en-US" sz="1200" b="1" i="1" kern="100" dirty="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rPr>
              <a:t>One in two </a:t>
            </a:r>
            <a:r>
              <a:rPr lang="en-US" sz="1200" kern="100" dirty="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rPr>
              <a:t>providers referred at least 1 patient last month!</a:t>
            </a:r>
          </a:p>
          <a:p>
            <a:pPr marL="225425" marR="182880" lvl="1" algn="ctr">
              <a:lnSpc>
                <a:spcPct val="130000"/>
              </a:lnSpc>
              <a:spcAft>
                <a:spcPts val="900"/>
              </a:spcAft>
            </a:pPr>
            <a:r>
              <a:rPr lang="en-US" sz="900" kern="100" dirty="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rPr>
              <a:t>*Based on patient completion of teleophthalmology referrals</a:t>
            </a:r>
          </a:p>
          <a:p>
            <a:pPr marL="0" marR="0">
              <a:spcBef>
                <a:spcPts val="600"/>
              </a:spcBef>
              <a:spcAft>
                <a:spcPts val="0"/>
              </a:spcAft>
            </a:pPr>
            <a:endParaRPr lang="en-US" sz="900" i="1" kern="100" dirty="0">
              <a:solidFill>
                <a:srgbClr val="235454"/>
              </a:solidFill>
              <a:effectLst/>
              <a:ea typeface="Calibri" charset="0"/>
              <a:cs typeface="Times New Roman" charset="0"/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323" y="319321"/>
            <a:ext cx="1648785" cy="575766"/>
          </a:xfrm>
          <a:prstGeom prst="rect">
            <a:avLst/>
          </a:prstGeom>
        </p:spPr>
      </p:pic>
      <p:pic>
        <p:nvPicPr>
          <p:cNvPr id="16" name="Picture 15" descr="https://media.licdn.com/mpr/mpr/shrink_200_200/AAEAAQAAAAAAAAc_AAAAJDBiOTQ4ZWYyLTQ5MTEtNDBhNS1iNmZmLTJlNmQ4ZmViZDZiMw.png"/>
          <p:cNvPicPr/>
          <p:nvPr/>
        </p:nvPicPr>
        <p:blipFill>
          <a:blip r:embed="rId8" r:link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111" b="15225"/>
          <a:stretch>
            <a:fillRect/>
          </a:stretch>
        </p:blipFill>
        <p:spPr bwMode="auto">
          <a:xfrm>
            <a:off x="5542139" y="196378"/>
            <a:ext cx="961600" cy="698709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TextBox 17"/>
          <p:cNvSpPr txBox="1"/>
          <p:nvPr/>
        </p:nvSpPr>
        <p:spPr>
          <a:xfrm>
            <a:off x="293916" y="1868458"/>
            <a:ext cx="4961194" cy="28161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kern="0" cap="all" dirty="0" smtClean="0">
                <a:solidFill>
                  <a:srgbClr val="235454"/>
                </a:solidFill>
                <a:latin typeface="Helvetica" charset="0"/>
                <a:ea typeface="Helvetica" charset="0"/>
                <a:cs typeface="Helvetica" charset="0"/>
              </a:rPr>
              <a:t>We’re really making a splash!</a:t>
            </a:r>
            <a:endParaRPr lang="en-US" sz="2000" b="1" kern="0" cap="all" dirty="0">
              <a:solidFill>
                <a:srgbClr val="235454"/>
              </a:solidFill>
              <a:effectLst/>
              <a:latin typeface="Helvetica" charset="0"/>
              <a:ea typeface="Helvetica" charset="0"/>
              <a:cs typeface="Helvetica" charset="0"/>
            </a:endParaRPr>
          </a:p>
          <a:p>
            <a:pPr>
              <a:spcAft>
                <a:spcPts val="400"/>
              </a:spcAft>
            </a:pPr>
            <a:endParaRPr lang="en-US" sz="500" dirty="0">
              <a:latin typeface="Helvetica" charset="0"/>
              <a:ea typeface="Helvetica" charset="0"/>
              <a:cs typeface="Helvetica" charset="0"/>
            </a:endParaRPr>
          </a:p>
          <a:p>
            <a:pPr>
              <a:spcAft>
                <a:spcPts val="400"/>
              </a:spcAft>
            </a:pPr>
            <a:r>
              <a:rPr lang="en-US" sz="1400" dirty="0" smtClean="0">
                <a:latin typeface="Helvetica" charset="0"/>
                <a:ea typeface="Helvetica" charset="0"/>
                <a:cs typeface="Helvetica" charset="0"/>
              </a:rPr>
              <a:t>Highlights</a:t>
            </a:r>
            <a:endParaRPr lang="en-US" sz="1400" dirty="0">
              <a:latin typeface="Helvetica" charset="0"/>
              <a:ea typeface="Helvetica" charset="0"/>
              <a:cs typeface="Helvetica" charset="0"/>
            </a:endParaRPr>
          </a:p>
          <a:p>
            <a:pPr marL="285750" indent="-285750"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sz="1400" dirty="0" smtClean="0">
                <a:latin typeface="Helvetica" charset="0"/>
                <a:ea typeface="Helvetica" charset="0"/>
                <a:cs typeface="Helvetica" charset="0"/>
              </a:rPr>
              <a:t>July 2018 had highest number of completed referrals yet!</a:t>
            </a:r>
          </a:p>
          <a:p>
            <a:pPr marL="285750" indent="-285750"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sz="1400" dirty="0" smtClean="0">
                <a:latin typeface="Helvetica" charset="0"/>
                <a:ea typeface="Helvetica" charset="0"/>
                <a:cs typeface="Helvetica" charset="0"/>
              </a:rPr>
              <a:t>Touched Twice Clinic in New Lisbon, Aug 4</a:t>
            </a:r>
            <a:r>
              <a:rPr lang="en-US" sz="1400" baseline="30000" dirty="0" smtClean="0">
                <a:latin typeface="Helvetica" charset="0"/>
                <a:ea typeface="Helvetica" charset="0"/>
                <a:cs typeface="Helvetica" charset="0"/>
              </a:rPr>
              <a:t>th</a:t>
            </a:r>
            <a:r>
              <a:rPr lang="en-US" sz="1400" dirty="0" smtClean="0">
                <a:latin typeface="Helvetica" charset="0"/>
                <a:ea typeface="Helvetica" charset="0"/>
                <a:cs typeface="Helvetica" charset="0"/>
              </a:rPr>
              <a:t> </a:t>
            </a:r>
          </a:p>
          <a:p>
            <a:pPr marL="742950" lvl="1" indent="-285750"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sz="1400" dirty="0" smtClean="0">
                <a:latin typeface="Helvetica" charset="0"/>
                <a:ea typeface="Helvetica" charset="0"/>
                <a:cs typeface="Helvetica" charset="0"/>
              </a:rPr>
              <a:t>Camera demos for 47 adults </a:t>
            </a:r>
            <a:r>
              <a:rPr lang="en-US" sz="1400" smtClean="0">
                <a:latin typeface="Helvetica" charset="0"/>
                <a:ea typeface="Helvetica" charset="0"/>
                <a:cs typeface="Helvetica" charset="0"/>
              </a:rPr>
              <a:t>and children</a:t>
            </a:r>
            <a:endParaRPr lang="en-US" sz="1400" dirty="0" smtClean="0">
              <a:latin typeface="Helvetica" charset="0"/>
              <a:ea typeface="Helvetica" charset="0"/>
              <a:cs typeface="Helvetica" charset="0"/>
            </a:endParaRPr>
          </a:p>
          <a:p>
            <a:pPr marL="285750" indent="-285750"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sz="1400" dirty="0" smtClean="0">
                <a:latin typeface="Helvetica" charset="0"/>
                <a:ea typeface="Helvetica" charset="0"/>
                <a:cs typeface="Helvetica" charset="0"/>
              </a:rPr>
              <a:t>DQCT meeting, Aug 10</a:t>
            </a:r>
            <a:r>
              <a:rPr lang="en-US" sz="1400" baseline="30000" dirty="0" smtClean="0">
                <a:latin typeface="Helvetica" charset="0"/>
                <a:ea typeface="Helvetica" charset="0"/>
                <a:cs typeface="Helvetica" charset="0"/>
              </a:rPr>
              <a:t>th</a:t>
            </a:r>
            <a:endParaRPr lang="en-US" sz="1400" dirty="0" smtClean="0">
              <a:latin typeface="Helvetica" charset="0"/>
              <a:ea typeface="Helvetica" charset="0"/>
              <a:cs typeface="Helvetica" charset="0"/>
            </a:endParaRPr>
          </a:p>
          <a:p>
            <a:pPr marL="742950" lvl="1" indent="-285750"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sz="1400" dirty="0" smtClean="0">
                <a:latin typeface="Helvetica" charset="0"/>
                <a:ea typeface="Helvetica" charset="0"/>
                <a:cs typeface="Helvetica" charset="0"/>
              </a:rPr>
              <a:t>Feedback on implementation/training worksheets</a:t>
            </a:r>
          </a:p>
          <a:p>
            <a:pPr marL="285750" indent="-285750"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latin typeface="Helvetica" charset="0"/>
                <a:ea typeface="Helvetica" charset="0"/>
                <a:cs typeface="Helvetica" charset="0"/>
              </a:rPr>
              <a:t>Diabetes Patient Advisory Council </a:t>
            </a:r>
            <a:r>
              <a:rPr lang="en-US" sz="1400" dirty="0" smtClean="0">
                <a:latin typeface="Helvetica" charset="0"/>
                <a:ea typeface="Helvetica" charset="0"/>
                <a:cs typeface="Helvetica" charset="0"/>
              </a:rPr>
              <a:t>meeting, Aug 20th  </a:t>
            </a:r>
          </a:p>
          <a:p>
            <a:pPr marL="742950" lvl="1" indent="-285750"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sz="1400" dirty="0" smtClean="0">
                <a:latin typeface="Helvetica" charset="0"/>
                <a:ea typeface="Helvetica" charset="0"/>
                <a:cs typeface="Helvetica" charset="0"/>
              </a:rPr>
              <a:t>Scripts for talking to patients about eye photos</a:t>
            </a:r>
          </a:p>
          <a:p>
            <a:pPr marL="742950" lvl="1" indent="-285750"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sz="1400" dirty="0" smtClean="0">
                <a:latin typeface="Helvetica" charset="0"/>
                <a:ea typeface="Helvetica" charset="0"/>
                <a:cs typeface="Helvetica" charset="0"/>
              </a:rPr>
              <a:t>Yearly reminder letters and phone calls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17394D81-747A-4338-8B48-599A4C510DAD}"/>
              </a:ext>
            </a:extLst>
          </p:cNvPr>
          <p:cNvCxnSpPr/>
          <p:nvPr/>
        </p:nvCxnSpPr>
        <p:spPr>
          <a:xfrm>
            <a:off x="293915" y="950272"/>
            <a:ext cx="6209825" cy="21484"/>
          </a:xfrm>
          <a:prstGeom prst="line">
            <a:avLst/>
          </a:prstGeom>
          <a:ln w="19050">
            <a:solidFill>
              <a:srgbClr val="23545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30BCFB3D-73E2-464D-B3E9-3D36FBE647F2}"/>
              </a:ext>
            </a:extLst>
          </p:cNvPr>
          <p:cNvCxnSpPr/>
          <p:nvPr/>
        </p:nvCxnSpPr>
        <p:spPr>
          <a:xfrm>
            <a:off x="293915" y="1767381"/>
            <a:ext cx="6209825" cy="1"/>
          </a:xfrm>
          <a:prstGeom prst="line">
            <a:avLst/>
          </a:prstGeom>
          <a:ln w="15875">
            <a:solidFill>
              <a:srgbClr val="23545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C50FD5C3-686F-471E-90DA-5DC85C1D4269}"/>
              </a:ext>
            </a:extLst>
          </p:cNvPr>
          <p:cNvCxnSpPr/>
          <p:nvPr/>
        </p:nvCxnSpPr>
        <p:spPr>
          <a:xfrm>
            <a:off x="293915" y="1434903"/>
            <a:ext cx="6209825" cy="0"/>
          </a:xfrm>
          <a:prstGeom prst="line">
            <a:avLst/>
          </a:prstGeom>
          <a:ln w="19050">
            <a:solidFill>
              <a:srgbClr val="23545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115A6E2F-9333-4D5E-AA7D-A05B9AC0F2E1}"/>
              </a:ext>
            </a:extLst>
          </p:cNvPr>
          <p:cNvCxnSpPr>
            <a:cxnSpLocks/>
          </p:cNvCxnSpPr>
          <p:nvPr/>
        </p:nvCxnSpPr>
        <p:spPr>
          <a:xfrm>
            <a:off x="293914" y="4769806"/>
            <a:ext cx="6209825" cy="0"/>
          </a:xfrm>
          <a:prstGeom prst="line">
            <a:avLst/>
          </a:prstGeom>
          <a:ln w="15875">
            <a:solidFill>
              <a:srgbClr val="23545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115A6E2F-9333-4D5E-AA7D-A05B9AC0F2E1}"/>
              </a:ext>
            </a:extLst>
          </p:cNvPr>
          <p:cNvCxnSpPr>
            <a:cxnSpLocks/>
          </p:cNvCxnSpPr>
          <p:nvPr/>
        </p:nvCxnSpPr>
        <p:spPr>
          <a:xfrm>
            <a:off x="293914" y="5782214"/>
            <a:ext cx="6270171" cy="0"/>
          </a:xfrm>
          <a:prstGeom prst="line">
            <a:avLst/>
          </a:prstGeom>
          <a:ln w="15875">
            <a:solidFill>
              <a:srgbClr val="23545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1574615" y="6365502"/>
            <a:ext cx="120898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latin typeface="Helvetica" charset="0"/>
                <a:ea typeface="Helvetica" charset="0"/>
                <a:cs typeface="Helvetica" charset="0"/>
              </a:rPr>
              <a:t>Target = 25 per month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93915" y="4873246"/>
            <a:ext cx="6209826" cy="7489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400"/>
              </a:spcAft>
            </a:pPr>
            <a:r>
              <a:rPr lang="en-US" sz="1200" dirty="0" smtClean="0">
                <a:latin typeface="Helvetica" charset="0"/>
                <a:ea typeface="Helvetica" charset="0"/>
                <a:cs typeface="Helvetica" charset="0"/>
              </a:rPr>
              <a:t>Updates</a:t>
            </a:r>
            <a:endParaRPr lang="en-US" sz="1200" dirty="0">
              <a:latin typeface="Helvetica" charset="0"/>
              <a:ea typeface="Helvetica" charset="0"/>
              <a:cs typeface="Helvetica" charset="0"/>
            </a:endParaRPr>
          </a:p>
          <a:p>
            <a:pPr marL="285750" indent="-285750"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sz="1200" dirty="0" smtClean="0">
                <a:latin typeface="Helvetica" charset="0"/>
                <a:ea typeface="Helvetica" charset="0"/>
                <a:cs typeface="Helvetica" charset="0"/>
              </a:rPr>
              <a:t>Phone </a:t>
            </a:r>
            <a:r>
              <a:rPr lang="en-US" sz="1200" dirty="0">
                <a:latin typeface="Helvetica" charset="0"/>
                <a:ea typeface="Helvetica" charset="0"/>
                <a:cs typeface="Helvetica" charset="0"/>
              </a:rPr>
              <a:t>survey to obtain current diabetic eye screening rates began Aug 20</a:t>
            </a:r>
            <a:r>
              <a:rPr lang="en-US" sz="1200" baseline="30000" dirty="0">
                <a:latin typeface="Helvetica" charset="0"/>
                <a:ea typeface="Helvetica" charset="0"/>
                <a:cs typeface="Helvetica" charset="0"/>
              </a:rPr>
              <a:t>th</a:t>
            </a:r>
            <a:r>
              <a:rPr lang="en-US" sz="1200" dirty="0">
                <a:latin typeface="Helvetica" charset="0"/>
                <a:ea typeface="Helvetica" charset="0"/>
                <a:cs typeface="Helvetica" charset="0"/>
              </a:rPr>
              <a:t> </a:t>
            </a:r>
          </a:p>
          <a:p>
            <a:pPr marL="285750" indent="-285750"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sz="1200" dirty="0" smtClean="0">
                <a:latin typeface="Helvetica" charset="0"/>
                <a:ea typeface="Helvetica" charset="0"/>
                <a:cs typeface="Helvetica" charset="0"/>
              </a:rPr>
              <a:t>UW </a:t>
            </a:r>
            <a:r>
              <a:rPr lang="en-US" sz="1200" dirty="0" err="1" smtClean="0">
                <a:latin typeface="Helvetica" charset="0"/>
                <a:ea typeface="Helvetica" charset="0"/>
                <a:cs typeface="Helvetica" charset="0"/>
              </a:rPr>
              <a:t>Teleophthalmology</a:t>
            </a:r>
            <a:r>
              <a:rPr lang="en-US" sz="1200" dirty="0" smtClean="0">
                <a:latin typeface="Helvetica" charset="0"/>
                <a:ea typeface="Helvetica" charset="0"/>
                <a:cs typeface="Helvetica" charset="0"/>
              </a:rPr>
              <a:t> launch at East and </a:t>
            </a:r>
            <a:r>
              <a:rPr lang="en-US" sz="1200" dirty="0" err="1" smtClean="0">
                <a:latin typeface="Helvetica" charset="0"/>
                <a:ea typeface="Helvetica" charset="0"/>
                <a:cs typeface="Helvetica" charset="0"/>
              </a:rPr>
              <a:t>Yahara</a:t>
            </a:r>
            <a:r>
              <a:rPr lang="en-US" sz="1200" dirty="0" smtClean="0">
                <a:latin typeface="Helvetica" charset="0"/>
                <a:ea typeface="Helvetica" charset="0"/>
                <a:cs typeface="Helvetica" charset="0"/>
              </a:rPr>
              <a:t> Clinics in Madison, Aug 28</a:t>
            </a:r>
            <a:r>
              <a:rPr lang="en-US" sz="1200" baseline="30000" dirty="0" smtClean="0">
                <a:latin typeface="Helvetica" charset="0"/>
                <a:ea typeface="Helvetica" charset="0"/>
                <a:cs typeface="Helvetica" charset="0"/>
              </a:rPr>
              <a:t>th</a:t>
            </a:r>
            <a:r>
              <a:rPr lang="en-US" sz="1200" dirty="0" smtClean="0">
                <a:latin typeface="Helvetica" charset="0"/>
                <a:ea typeface="Helvetica" charset="0"/>
                <a:cs typeface="Helvetica" charset="0"/>
              </a:rPr>
              <a:t> </a:t>
            </a:r>
            <a:endParaRPr lang="en-US" sz="1200" dirty="0">
              <a:latin typeface="Helvetica" charset="0"/>
              <a:ea typeface="Helvetica" charset="0"/>
              <a:cs typeface="Helvetic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10083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14207</TotalTime>
  <Words>153</Words>
  <Application>Microsoft Office PowerPoint</Application>
  <PresentationFormat>Letter Paper (8.5x11 in)</PresentationFormat>
  <Paragraphs>31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Yu Gothic Light</vt:lpstr>
      <vt:lpstr>Arial</vt:lpstr>
      <vt:lpstr>Calibri</vt:lpstr>
      <vt:lpstr>Calibri Light</vt:lpstr>
      <vt:lpstr>Helvetica</vt:lpstr>
      <vt:lpstr>Times New Roman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Nicholas Zupan</dc:creator>
  <cp:lastModifiedBy>Julia Carlson</cp:lastModifiedBy>
  <cp:revision>424</cp:revision>
  <cp:lastPrinted>2018-02-08T19:07:49Z</cp:lastPrinted>
  <dcterms:created xsi:type="dcterms:W3CDTF">2017-06-21T16:07:03Z</dcterms:created>
  <dcterms:modified xsi:type="dcterms:W3CDTF">2018-08-23T18:22:45Z</dcterms:modified>
</cp:coreProperties>
</file>