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00" autoAdjust="0"/>
    <p:restoredTop sz="94723"/>
  </p:normalViewPr>
  <p:slideViewPr>
    <p:cSldViewPr snapToGrid="0" snapToObjects="1">
      <p:cViewPr varScale="1">
        <p:scale>
          <a:sx n="94" d="100"/>
          <a:sy n="94" d="100"/>
        </p:scale>
        <p:origin x="30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vs2\public\jcarlson\from%20BOX\Monthly%20Referral%20Data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>
                <a:solidFill>
                  <a:srgbClr val="235454"/>
                </a:solidFill>
              </a:rPr>
              <a:t>Let’s Sustain</a:t>
            </a:r>
            <a:r>
              <a:rPr lang="en-US" sz="1600" baseline="0">
                <a:solidFill>
                  <a:srgbClr val="235454"/>
                </a:solidFill>
              </a:rPr>
              <a:t> Our </a:t>
            </a:r>
            <a:r>
              <a:rPr lang="en-US" sz="1600" baseline="0" dirty="0">
                <a:solidFill>
                  <a:srgbClr val="235454"/>
                </a:solidFill>
              </a:rPr>
              <a:t>R</a:t>
            </a:r>
            <a:r>
              <a:rPr lang="en-US" sz="1600" baseline="0">
                <a:solidFill>
                  <a:srgbClr val="235454"/>
                </a:solidFill>
              </a:rPr>
              <a:t>eferrals</a:t>
            </a:r>
            <a:r>
              <a:rPr lang="en-US" sz="1600" baseline="0" dirty="0">
                <a:solidFill>
                  <a:srgbClr val="235454"/>
                </a:solidFill>
              </a:rPr>
              <a:t>!</a:t>
            </a:r>
            <a:endParaRPr lang="en-US" sz="1600" dirty="0">
              <a:solidFill>
                <a:srgbClr val="235454"/>
              </a:solidFill>
            </a:endParaRPr>
          </a:p>
        </c:rich>
      </c:tx>
      <c:layout>
        <c:manualLayout>
          <c:xMode val="edge"/>
          <c:yMode val="edge"/>
          <c:x val="0.21764769420090743"/>
          <c:y val="2.63895921111050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23696486839633"/>
          <c:y val="0.17541494343553701"/>
          <c:w val="0.8153029604144657"/>
          <c:h val="0.6554419702566438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235454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04-4611-B001-B0653D45E2A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04-4611-B001-B0653D45E2A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04-4611-B001-B0653D45E2A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04-4611-B001-B0653D45E2A0}"/>
                </c:ext>
              </c:extLst>
            </c:dLbl>
            <c:dLbl>
              <c:idx val="4"/>
              <c:layout>
                <c:manualLayout>
                  <c:x val="-5.6200976866784928E-2"/>
                  <c:y val="4.62146866045460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rgbClr val="23545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104-4611-B001-B0653D45E2A0}"/>
                </c:ext>
              </c:extLst>
            </c:dLbl>
            <c:dLbl>
              <c:idx val="5"/>
              <c:layout>
                <c:manualLayout>
                  <c:x val="-9.7166958829487428E-3"/>
                  <c:y val="4.22121285472227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04-4611-B001-B0653D45E2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'Graphs Monthly'!$B$37:$B$41</c:f>
              <c:numCache>
                <c:formatCode>mmm\-yy</c:formatCode>
                <c:ptCount val="5"/>
                <c:pt idx="0">
                  <c:v>43208</c:v>
                </c:pt>
                <c:pt idx="1">
                  <c:v>43238</c:v>
                </c:pt>
                <c:pt idx="2">
                  <c:v>43269</c:v>
                </c:pt>
                <c:pt idx="3">
                  <c:v>43299</c:v>
                </c:pt>
                <c:pt idx="4">
                  <c:v>43330</c:v>
                </c:pt>
              </c:numCache>
            </c:numRef>
          </c:cat>
          <c:val>
            <c:numRef>
              <c:f>'Graphs Monthly'!$E$37:$E$41</c:f>
              <c:numCache>
                <c:formatCode>General</c:formatCode>
                <c:ptCount val="5"/>
                <c:pt idx="0">
                  <c:v>4</c:v>
                </c:pt>
                <c:pt idx="1">
                  <c:v>16</c:v>
                </c:pt>
                <c:pt idx="2">
                  <c:v>20</c:v>
                </c:pt>
                <c:pt idx="3">
                  <c:v>24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04-4611-B001-B0653D45E2A0}"/>
            </c:ext>
          </c:extLst>
        </c:ser>
        <c:ser>
          <c:idx val="1"/>
          <c:order val="1"/>
          <c:tx>
            <c:strRef>
              <c:f>'Graphs Monthly'!$F$35:$F$41</c:f>
              <c:strCach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'Graphs Monthly'!$B$37:$B$41</c:f>
              <c:numCache>
                <c:formatCode>mmm\-yy</c:formatCode>
                <c:ptCount val="5"/>
                <c:pt idx="0">
                  <c:v>43208</c:v>
                </c:pt>
                <c:pt idx="1">
                  <c:v>43238</c:v>
                </c:pt>
                <c:pt idx="2">
                  <c:v>43269</c:v>
                </c:pt>
                <c:pt idx="3">
                  <c:v>43299</c:v>
                </c:pt>
                <c:pt idx="4">
                  <c:v>43330</c:v>
                </c:pt>
              </c:numCache>
            </c:numRef>
          </c:cat>
          <c:val>
            <c:numRef>
              <c:f>'Graphs Monthly'!$F$35:$F$41</c:f>
              <c:numCache>
                <c:formatCode>General</c:formatCode>
                <c:ptCount val="7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04-4611-B001-B0653D45E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dateAx>
        <c:axId val="6106566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Offset val="100"/>
        <c:baseTimeUnit val="days"/>
        <c:majorUnit val="1"/>
        <c:majorTimeUnit val="months"/>
      </c:dateAx>
      <c:valAx>
        <c:axId val="610659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23545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https://media.licdn.com/mpr/mpr/shrink_200_200/AAEAAQAAAAAAAAc_AAAAJDBiOTQ4ZWYyLTQ5MTEtNDBhNS1iNmZmLTJlNmQ4ZmViZDZiMw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3915" y="98960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r>
              <a:rPr lang="en-US" sz="1400" b="1" kern="1400" cap="all" dirty="0" err="1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september</a:t>
            </a: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 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923070" y="5860748"/>
            <a:ext cx="2580669" cy="288750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august</a:t>
            </a: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David Hoffmann, MD</a:t>
            </a:r>
            <a:endParaRPr lang="en-US" sz="10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2. Two Way Tie! </a:t>
            </a: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US" sz="105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R. Brandt, PA-C. Custer, APNP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endParaRPr lang="en-US" sz="2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two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225425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235454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319321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542139" y="196378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43115" y="1868456"/>
            <a:ext cx="5131525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b="1" kern="0" cap="all" dirty="0">
              <a:solidFill>
                <a:srgbClr val="235454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algn="ctr"/>
            <a:r>
              <a:rPr lang="en-US" sz="1600" b="1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Great A+ work this month!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5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Aug 2018: Reached goal of 25 completed referrals/month!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Completed diabetic eye screening rate phone survey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Manuscripts from patient and provider interviews received positive reviews and are in revision stage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950272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767381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434903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4415848"/>
            <a:ext cx="6209825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4" y="5782214"/>
            <a:ext cx="6270171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365502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3916" y="4468829"/>
            <a:ext cx="62098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Updates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Camera Demos at Men’s Night Out on October 4</a:t>
            </a:r>
            <a:r>
              <a:rPr lang="en-US" sz="14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UW Teleophthalmology Launch in Madison going well!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671427"/>
              </p:ext>
            </p:extLst>
          </p:nvPr>
        </p:nvGraphicFramePr>
        <p:xfrm>
          <a:off x="293916" y="5860748"/>
          <a:ext cx="3629154" cy="2887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04" y="2618740"/>
            <a:ext cx="1318533" cy="16328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18D4E3-F8F2-4A59-8ADC-D43C118DC4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6727" y="1880203"/>
            <a:ext cx="716928" cy="71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21443</TotalTime>
  <Words>121</Words>
  <Application>Microsoft Office PowerPoint</Application>
  <PresentationFormat>Letter Paper (8.5x11 in)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430</cp:revision>
  <cp:lastPrinted>2018-02-08T19:07:49Z</cp:lastPrinted>
  <dcterms:created xsi:type="dcterms:W3CDTF">2017-06-21T16:07:03Z</dcterms:created>
  <dcterms:modified xsi:type="dcterms:W3CDTF">2018-09-25T20:23:28Z</dcterms:modified>
</cp:coreProperties>
</file>