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sldIdLst>
    <p:sldId id="256" r:id="rId2"/>
  </p:sldIdLst>
  <p:sldSz cx="6858000" cy="9144000" type="letter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681"/>
    <a:srgbClr val="3F645F"/>
    <a:srgbClr val="235454"/>
    <a:srgbClr val="D2DBD9"/>
    <a:srgbClr val="F389B0"/>
    <a:srgbClr val="D2DAD8"/>
    <a:srgbClr val="9EABCA"/>
    <a:srgbClr val="B0B0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588" autoAdjust="0"/>
    <p:restoredTop sz="94723"/>
  </p:normalViewPr>
  <p:slideViewPr>
    <p:cSldViewPr snapToGrid="0" snapToObjects="1">
      <p:cViewPr varScale="1">
        <p:scale>
          <a:sx n="94" d="100"/>
          <a:sy n="94" d="100"/>
        </p:scale>
        <p:origin x="29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ramseybenkert\Downloads\Chart%20for%20Feb.%20Newsletter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100" dirty="0">
                <a:solidFill>
                  <a:schemeClr val="tx1"/>
                </a:solidFill>
              </a:rPr>
              <a:t>We’ve kept screening rates up for 3 years!</a:t>
            </a:r>
          </a:p>
        </c:rich>
      </c:tx>
      <c:layout>
        <c:manualLayout>
          <c:xMode val="edge"/>
          <c:yMode val="edge"/>
          <c:x val="0.13280598165900551"/>
          <c:y val="4.42150060856559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2820073677812366"/>
          <c:y val="0.17421826476641944"/>
          <c:w val="0.81364220987033575"/>
          <c:h val="0.715015833846273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'across MBMC'!$A$19</c:f>
              <c:strCache>
                <c:ptCount val="1"/>
                <c:pt idx="0">
                  <c:v>Main Clinic</c:v>
                </c:pt>
              </c:strCache>
            </c:strRef>
          </c:tx>
          <c:spPr>
            <a:solidFill>
              <a:srgbClr val="014681"/>
            </a:solidFill>
            <a:ln>
              <a:noFill/>
            </a:ln>
            <a:effectLst/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/>
                      <a:t>61%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B4C6-45D3-BCA8-19FA08223A3D}"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/>
                      <a:t>62%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B4C6-45D3-BCA8-19FA08223A3D}"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/>
                      <a:t>60%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B4C6-45D3-BCA8-19FA08223A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'across MBMC'!$B$18:$E$18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'across MBMC'!$B$19:$E$19</c:f>
              <c:numCache>
                <c:formatCode>0.0%</c:formatCode>
                <c:ptCount val="4"/>
                <c:pt idx="0" formatCode="0%">
                  <c:v>0.49</c:v>
                </c:pt>
                <c:pt idx="1">
                  <c:v>0.61</c:v>
                </c:pt>
                <c:pt idx="2">
                  <c:v>0.61529235382308844</c:v>
                </c:pt>
                <c:pt idx="3">
                  <c:v>0.60199999999999998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C6-45D3-BCA8-19FA08223A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261208112"/>
        <c:axId val="261208440"/>
      </c:barChart>
      <c:catAx>
        <c:axId val="261208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208440"/>
        <c:crosses val="autoZero"/>
        <c:auto val="1"/>
        <c:lblAlgn val="ctr"/>
        <c:lblOffset val="100"/>
        <c:noMultiLvlLbl val="0"/>
      </c:catAx>
      <c:valAx>
        <c:axId val="26120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208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9050">
      <a:solidFill>
        <a:srgbClr val="3F645F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Let's Give Our Referrals a Little More Love!</a:t>
            </a:r>
          </a:p>
        </c:rich>
      </c:tx>
      <c:layout>
        <c:manualLayout>
          <c:xMode val="edge"/>
          <c:yMode val="edge"/>
          <c:x val="0.15563188976377954"/>
          <c:y val="3.24074074074074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dk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Sheet1!$A$1:$A$5</c:f>
              <c:strCache>
                <c:ptCount val="5"/>
                <c:pt idx="0">
                  <c:v>Sept. - 18</c:v>
                </c:pt>
                <c:pt idx="1">
                  <c:v>Oct. -18</c:v>
                </c:pt>
                <c:pt idx="2">
                  <c:v>Nov. -18</c:v>
                </c:pt>
                <c:pt idx="3">
                  <c:v>Dec. - 18</c:v>
                </c:pt>
                <c:pt idx="4">
                  <c:v>Jan. -18</c:v>
                </c:pt>
              </c:strCache>
            </c:strRef>
          </c:cat>
          <c:val>
            <c:numRef>
              <c:f>Sheet1!$B$1:$B$5</c:f>
              <c:numCache>
                <c:formatCode>General</c:formatCode>
                <c:ptCount val="5"/>
                <c:pt idx="0">
                  <c:v>12</c:v>
                </c:pt>
                <c:pt idx="1">
                  <c:v>16</c:v>
                </c:pt>
                <c:pt idx="2">
                  <c:v>33</c:v>
                </c:pt>
                <c:pt idx="3">
                  <c:v>15</c:v>
                </c:pt>
                <c:pt idx="4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24-D74D-8947-8CDD7224D8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37552399"/>
        <c:axId val="1540176495"/>
      </c:lineChart>
      <c:catAx>
        <c:axId val="1537552399"/>
        <c:scaling>
          <c:orientation val="minMax"/>
        </c:scaling>
        <c:delete val="0"/>
        <c:axPos val="b"/>
        <c:numFmt formatCode="General" sourceLinked="1"/>
        <c:majorTickMark val="none"/>
        <c:minorTickMark val="out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0176495"/>
        <c:crosses val="autoZero"/>
        <c:auto val="1"/>
        <c:lblAlgn val="ctr"/>
        <c:lblOffset val="100"/>
        <c:noMultiLvlLbl val="0"/>
      </c:catAx>
      <c:valAx>
        <c:axId val="1540176495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3755239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12700" cap="flat" cmpd="sng" algn="ctr">
      <a:solidFill>
        <a:schemeClr val="dk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+mn-lt"/>
          <a:ea typeface="+mn-ea"/>
          <a:cs typeface="+mn-cs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FCC2D81-A236-D542-B5B1-7181ECA7C281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9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9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DA35256-F3EF-064E-9632-5B576FC8B2D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46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A35256-F3EF-064E-9632-5B576FC8B2D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6325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13F43-7C50-8844-9F87-D87BF9135FAD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13F43-7C50-8844-9F87-D87BF9135FAD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03B7E-FAAD-354D-AC1F-5895814841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940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3" Type="http://schemas.openxmlformats.org/officeDocument/2006/relationships/image" Target="../media/image1.jpe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https://media.licdn.com/mpr/mpr/shrink_200_200/AAEAAQAAAAAAAAc_AAAAJDBiOTQ4ZWYyLTQ5MTEtNDBhNS1iNmZmLTJlNmQ4ZmViZDZiMw.png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A361165-DBF7-A942-AF81-76BA51B891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41" t="4098" r="9455"/>
          <a:stretch/>
        </p:blipFill>
        <p:spPr>
          <a:xfrm>
            <a:off x="4660298" y="2417532"/>
            <a:ext cx="1709016" cy="149422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93915" y="989604"/>
            <a:ext cx="6270170" cy="769441"/>
          </a:xfrm>
          <a:prstGeom prst="rect">
            <a:avLst/>
          </a:prstGeom>
          <a:noFill/>
          <a:ln w="12700" cmpd="thinThick">
            <a:noFill/>
            <a:prstDash val="solid"/>
            <a:bevel/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400" b="1" kern="1400" cap="all" dirty="0">
                <a:solidFill>
                  <a:srgbClr val="235454"/>
                </a:solidFill>
                <a:effectLst/>
                <a:latin typeface="Helvetica" panose="020B0604020202020204" pitchFamily="34" charset="0"/>
                <a:ea typeface="Yu Gothic Light" charset="-128"/>
                <a:cs typeface="Helvetica" panose="020B0604020202020204" pitchFamily="34" charset="0"/>
              </a:rPr>
              <a:t>Diabetes Quality Care Team</a:t>
            </a:r>
          </a:p>
          <a:p>
            <a:pPr algn="ctr">
              <a:spcBef>
                <a:spcPts val="600"/>
              </a:spcBef>
            </a:pPr>
            <a:r>
              <a:rPr lang="en-US" sz="1400" b="1" kern="1400" cap="all" dirty="0">
                <a:solidFill>
                  <a:srgbClr val="235454"/>
                </a:solidFill>
                <a:latin typeface="Helvetica" panose="020B0604020202020204" pitchFamily="34" charset="0"/>
                <a:ea typeface="Yu Gothic Light" charset="-128"/>
                <a:cs typeface="Helvetica" panose="020B0604020202020204" pitchFamily="34" charset="0"/>
              </a:rPr>
              <a:t>february 2019 NEWSLETTER</a:t>
            </a:r>
            <a:endParaRPr lang="en-US" sz="1400" b="1" kern="1400" cap="all" dirty="0">
              <a:solidFill>
                <a:srgbClr val="235454"/>
              </a:solidFill>
              <a:effectLst/>
              <a:latin typeface="Helvetica" panose="020B0604020202020204" pitchFamily="34" charset="0"/>
              <a:ea typeface="Yu Gothic Light" charset="-128"/>
              <a:cs typeface="Helvetica" panose="020B0604020202020204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323" y="319321"/>
            <a:ext cx="1648785" cy="575766"/>
          </a:xfrm>
          <a:prstGeom prst="rect">
            <a:avLst/>
          </a:prstGeom>
        </p:spPr>
      </p:pic>
      <p:pic>
        <p:nvPicPr>
          <p:cNvPr id="16" name="Picture 15" descr="https://media.licdn.com/mpr/mpr/shrink_200_200/AAEAAQAAAAAAAAc_AAAAJDBiOTQ4ZWYyLTQ5MTEtNDBhNS1iNmZmLTJlNmQ4ZmViZDZiMw.png"/>
          <p:cNvPicPr/>
          <p:nvPr/>
        </p:nvPicPr>
        <p:blipFill>
          <a:blip r:embed="rId5" r:link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1" b="15225"/>
          <a:stretch>
            <a:fillRect/>
          </a:stretch>
        </p:blipFill>
        <p:spPr bwMode="auto">
          <a:xfrm>
            <a:off x="5542139" y="196378"/>
            <a:ext cx="961600" cy="698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/>
          <p:cNvSpPr txBox="1"/>
          <p:nvPr/>
        </p:nvSpPr>
        <p:spPr>
          <a:xfrm>
            <a:off x="159488" y="2202656"/>
            <a:ext cx="4787266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500" dirty="0">
              <a:latin typeface="Helvetica" charset="0"/>
              <a:ea typeface="Helvetica" charset="0"/>
              <a:cs typeface="Helvetica" charset="0"/>
            </a:endParaRPr>
          </a:p>
          <a:p>
            <a:pPr>
              <a:spcAft>
                <a:spcPts val="400"/>
              </a:spcAft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Highlights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Our research article describing barriers, facilitators, and strategies to increase teleophthalmology was accepted for publication in BMJ Open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Our abstract on engaging primary care clinics and patients was accepted for the 2019 ARVO Meeting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New members Alejandra and Ramsey were welcomed to the teleophthalmology team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7394D81-747A-4338-8B48-599A4C510DAD}"/>
              </a:ext>
            </a:extLst>
          </p:cNvPr>
          <p:cNvCxnSpPr/>
          <p:nvPr/>
        </p:nvCxnSpPr>
        <p:spPr>
          <a:xfrm>
            <a:off x="293915" y="950272"/>
            <a:ext cx="6209825" cy="21484"/>
          </a:xfrm>
          <a:prstGeom prst="line">
            <a:avLst/>
          </a:prstGeom>
          <a:ln w="19050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0BCFB3D-73E2-464D-B3E9-3D36FBE647F2}"/>
              </a:ext>
            </a:extLst>
          </p:cNvPr>
          <p:cNvCxnSpPr/>
          <p:nvPr/>
        </p:nvCxnSpPr>
        <p:spPr>
          <a:xfrm>
            <a:off x="293915" y="1712676"/>
            <a:ext cx="6209825" cy="1"/>
          </a:xfrm>
          <a:prstGeom prst="line">
            <a:avLst/>
          </a:prstGeom>
          <a:ln w="15875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50FD5C3-686F-471E-90DA-5DC85C1D4269}"/>
              </a:ext>
            </a:extLst>
          </p:cNvPr>
          <p:cNvCxnSpPr/>
          <p:nvPr/>
        </p:nvCxnSpPr>
        <p:spPr>
          <a:xfrm>
            <a:off x="301729" y="1444659"/>
            <a:ext cx="6209825" cy="0"/>
          </a:xfrm>
          <a:prstGeom prst="line">
            <a:avLst/>
          </a:prstGeom>
          <a:ln w="19050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15A6E2F-9333-4D5E-AA7D-A05B9AC0F2E1}"/>
              </a:ext>
            </a:extLst>
          </p:cNvPr>
          <p:cNvCxnSpPr>
            <a:cxnSpLocks/>
          </p:cNvCxnSpPr>
          <p:nvPr/>
        </p:nvCxnSpPr>
        <p:spPr>
          <a:xfrm>
            <a:off x="293913" y="4291905"/>
            <a:ext cx="6209825" cy="0"/>
          </a:xfrm>
          <a:prstGeom prst="line">
            <a:avLst/>
          </a:prstGeom>
          <a:ln w="15875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15A6E2F-9333-4D5E-AA7D-A05B9AC0F2E1}"/>
              </a:ext>
            </a:extLst>
          </p:cNvPr>
          <p:cNvCxnSpPr>
            <a:cxnSpLocks/>
          </p:cNvCxnSpPr>
          <p:nvPr/>
        </p:nvCxnSpPr>
        <p:spPr>
          <a:xfrm>
            <a:off x="233567" y="5196089"/>
            <a:ext cx="6270171" cy="0"/>
          </a:xfrm>
          <a:prstGeom prst="line">
            <a:avLst/>
          </a:prstGeom>
          <a:ln w="15875">
            <a:solidFill>
              <a:srgbClr val="23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579141" y="6248272"/>
            <a:ext cx="2617428" cy="270516"/>
            <a:chOff x="579141" y="6248272"/>
            <a:chExt cx="2617428" cy="270516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B8618DEF-5769-2147-BA23-9D4C2D771367}"/>
                </a:ext>
              </a:extLst>
            </p:cNvPr>
            <p:cNvCxnSpPr/>
            <p:nvPr/>
          </p:nvCxnSpPr>
          <p:spPr>
            <a:xfrm>
              <a:off x="579141" y="6518788"/>
              <a:ext cx="2449194" cy="0"/>
            </a:xfrm>
            <a:prstGeom prst="line">
              <a:avLst/>
            </a:prstGeom>
            <a:ln w="28575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2" name="TextBox 1"/>
            <p:cNvSpPr txBox="1"/>
            <p:nvPr/>
          </p:nvSpPr>
          <p:spPr>
            <a:xfrm>
              <a:off x="1987584" y="6248272"/>
              <a:ext cx="1208985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latin typeface="Helvetica" charset="0"/>
                  <a:ea typeface="Helvetica" charset="0"/>
                  <a:cs typeface="Helvetica" charset="0"/>
                </a:rPr>
                <a:t>Target = 25 per month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233567" y="4320401"/>
            <a:ext cx="6209826" cy="841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400"/>
              </a:spcAft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Updates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We’ve sustained an increase of 10+% in diabetic eye screening x 3 years</a:t>
            </a:r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latin typeface="Helvetica" charset="0"/>
                <a:ea typeface="Helvetica" charset="0"/>
                <a:cs typeface="Helvetica" charset="0"/>
              </a:rPr>
              <a:t>Cameras for all 4 Outreach clinics have arrived and are being installed!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3BED65-FD71-7343-8545-159064E740F9}"/>
              </a:ext>
            </a:extLst>
          </p:cNvPr>
          <p:cNvSpPr txBox="1"/>
          <p:nvPr/>
        </p:nvSpPr>
        <p:spPr>
          <a:xfrm>
            <a:off x="293912" y="1873278"/>
            <a:ext cx="6209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kern="0" cap="all" dirty="0">
                <a:solidFill>
                  <a:srgbClr val="235454"/>
                </a:solidFill>
                <a:latin typeface="Helvetica" charset="0"/>
                <a:ea typeface="Helvetica" charset="0"/>
                <a:cs typeface="Helvetica" charset="0"/>
              </a:rPr>
              <a:t>We </a:t>
            </a:r>
            <a:r>
              <a:rPr lang="en-US" b="1" u="sng" kern="0" cap="all" dirty="0">
                <a:solidFill>
                  <a:srgbClr val="235454"/>
                </a:solidFill>
                <a:latin typeface="Helvetica" charset="0"/>
                <a:ea typeface="Helvetica" charset="0"/>
                <a:cs typeface="Helvetica" charset="0"/>
              </a:rPr>
              <a:t>love</a:t>
            </a:r>
            <a:r>
              <a:rPr lang="en-US" b="1" kern="0" cap="all" dirty="0">
                <a:solidFill>
                  <a:srgbClr val="235454"/>
                </a:solidFill>
                <a:latin typeface="Helvetica" charset="0"/>
                <a:ea typeface="Helvetica" charset="0"/>
                <a:cs typeface="Helvetica" charset="0"/>
              </a:rPr>
              <a:t> working TOGETHER TO SAVE SIGHT!</a:t>
            </a:r>
          </a:p>
          <a:p>
            <a:pPr algn="ctr"/>
            <a:endParaRPr lang="en-US" dirty="0"/>
          </a:p>
        </p:txBody>
      </p:sp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38480945"/>
              </p:ext>
            </p:extLst>
          </p:nvPr>
        </p:nvGraphicFramePr>
        <p:xfrm>
          <a:off x="3288472" y="6024445"/>
          <a:ext cx="3275613" cy="287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3" name="Chart 22">
            <a:extLst>
              <a:ext uri="{FF2B5EF4-FFF2-40B4-BE49-F238E27FC236}">
                <a16:creationId xmlns:a16="http://schemas.microsoft.com/office/drawing/2014/main" id="{8E5871B3-47DF-5C4E-8D2E-00E566ED31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83826263"/>
              </p:ext>
            </p:extLst>
          </p:nvPr>
        </p:nvGraphicFramePr>
        <p:xfrm>
          <a:off x="159487" y="6021666"/>
          <a:ext cx="3128984" cy="2878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048B910-0111-6E4A-81B0-F41C5D8F3CAD}"/>
              </a:ext>
            </a:extLst>
          </p:cNvPr>
          <p:cNvSpPr txBox="1"/>
          <p:nvPr/>
        </p:nvSpPr>
        <p:spPr>
          <a:xfrm>
            <a:off x="623056" y="5304993"/>
            <a:ext cx="53308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Multi-Way Tie for January’s Top Referrers!</a:t>
            </a:r>
          </a:p>
          <a:p>
            <a:pPr algn="ctr"/>
            <a:r>
              <a:rPr lang="en-US" sz="1400" dirty="0"/>
              <a:t> TB, AGP, RB, PR, CS, BM, DH, CC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18B0C99-1016-AA4C-BEB5-2E534D3D3A70}"/>
              </a:ext>
            </a:extLst>
          </p:cNvPr>
          <p:cNvCxnSpPr/>
          <p:nvPr/>
        </p:nvCxnSpPr>
        <p:spPr>
          <a:xfrm>
            <a:off x="530323" y="7240249"/>
            <a:ext cx="2666246" cy="0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974A4389-8833-F74C-B8FA-51CFF6FC6401}"/>
              </a:ext>
            </a:extLst>
          </p:cNvPr>
          <p:cNvSpPr txBox="1"/>
          <p:nvPr/>
        </p:nvSpPr>
        <p:spPr>
          <a:xfrm>
            <a:off x="1913210" y="6928629"/>
            <a:ext cx="219222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Target = </a:t>
            </a:r>
            <a:r>
              <a:rPr lang="en-US" sz="1050" dirty="0"/>
              <a:t>25</a:t>
            </a:r>
            <a:r>
              <a:rPr lang="en-US" sz="1100" dirty="0"/>
              <a:t> per month</a:t>
            </a:r>
          </a:p>
        </p:txBody>
      </p:sp>
    </p:spTree>
    <p:extLst>
      <p:ext uri="{BB962C8B-B14F-4D97-AF65-F5344CB8AC3E}">
        <p14:creationId xmlns:p14="http://schemas.microsoft.com/office/powerpoint/2010/main" val="21310083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21757</TotalTime>
  <Words>149</Words>
  <Application>Microsoft Office PowerPoint</Application>
  <PresentationFormat>Letter Paper (8.5x11 in)</PresentationFormat>
  <Paragraphs>21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Yu Gothic Light</vt:lpstr>
      <vt:lpstr>Arial</vt:lpstr>
      <vt:lpstr>Calibri</vt:lpstr>
      <vt:lpstr>Calibri Light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Nicholas Zupan</dc:creator>
  <cp:lastModifiedBy>Julia Carlson</cp:lastModifiedBy>
  <cp:revision>445</cp:revision>
  <cp:lastPrinted>2018-02-08T19:07:49Z</cp:lastPrinted>
  <dcterms:created xsi:type="dcterms:W3CDTF">2017-06-21T16:07:03Z</dcterms:created>
  <dcterms:modified xsi:type="dcterms:W3CDTF">2019-02-11T21:30:52Z</dcterms:modified>
</cp:coreProperties>
</file>